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0"/>
  </p:notesMasterIdLst>
  <p:sldIdLst>
    <p:sldId id="256" r:id="rId2"/>
    <p:sldId id="303" r:id="rId3"/>
    <p:sldId id="257" r:id="rId4"/>
    <p:sldId id="301" r:id="rId5"/>
    <p:sldId id="302" r:id="rId6"/>
    <p:sldId id="258" r:id="rId7"/>
    <p:sldId id="284" r:id="rId8"/>
    <p:sldId id="291" r:id="rId9"/>
    <p:sldId id="292" r:id="rId10"/>
    <p:sldId id="285" r:id="rId11"/>
    <p:sldId id="293" r:id="rId12"/>
    <p:sldId id="294" r:id="rId13"/>
    <p:sldId id="305" r:id="rId14"/>
    <p:sldId id="286" r:id="rId15"/>
    <p:sldId id="295" r:id="rId16"/>
    <p:sldId id="296" r:id="rId17"/>
    <p:sldId id="297" r:id="rId18"/>
    <p:sldId id="306" r:id="rId19"/>
    <p:sldId id="298" r:id="rId20"/>
    <p:sldId id="299" r:id="rId21"/>
    <p:sldId id="300" r:id="rId22"/>
    <p:sldId id="307" r:id="rId23"/>
    <p:sldId id="288" r:id="rId24"/>
    <p:sldId id="290" r:id="rId25"/>
    <p:sldId id="309" r:id="rId26"/>
    <p:sldId id="287" r:id="rId27"/>
    <p:sldId id="289" r:id="rId28"/>
    <p:sldId id="308" r:id="rId29"/>
  </p:sldIdLst>
  <p:sldSz cx="12192000" cy="6858000"/>
  <p:notesSz cx="6670675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4848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152" autoAdjust="0"/>
  </p:normalViewPr>
  <p:slideViewPr>
    <p:cSldViewPr snapToGrid="0">
      <p:cViewPr varScale="1">
        <p:scale>
          <a:sx n="104" d="100"/>
          <a:sy n="104" d="100"/>
        </p:scale>
        <p:origin x="1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33913F-5660-4014-9110-50BDA095E4F8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4478359-22B1-41D3-B674-ED32BEA3BEA2}">
      <dgm:prSet phldrT="[Text]"/>
      <dgm:spPr/>
      <dgm:t>
        <a:bodyPr/>
        <a:lstStyle/>
        <a:p>
          <a:r>
            <a:rPr lang="en-GB" dirty="0">
              <a:solidFill>
                <a:schemeClr val="bg1"/>
              </a:solidFill>
            </a:rPr>
            <a:t>English</a:t>
          </a:r>
        </a:p>
      </dgm:t>
    </dgm:pt>
    <dgm:pt modelId="{C5921D11-BF2A-4DB2-A9BD-C6FDE6CB0A8D}" type="parTrans" cxnId="{74AB7B90-1414-4F25-9783-C4E09592C5AE}">
      <dgm:prSet/>
      <dgm:spPr/>
      <dgm:t>
        <a:bodyPr/>
        <a:lstStyle/>
        <a:p>
          <a:endParaRPr lang="en-GB"/>
        </a:p>
      </dgm:t>
    </dgm:pt>
    <dgm:pt modelId="{69052DB2-BA26-41A5-8BA6-CADE7FFB1710}" type="sibTrans" cxnId="{74AB7B90-1414-4F25-9783-C4E09592C5AE}">
      <dgm:prSet/>
      <dgm:spPr/>
      <dgm:t>
        <a:bodyPr/>
        <a:lstStyle/>
        <a:p>
          <a:endParaRPr lang="en-GB"/>
        </a:p>
      </dgm:t>
    </dgm:pt>
    <dgm:pt modelId="{FAC91285-65FA-4998-AB3E-B20D9C4AD175}">
      <dgm:prSet phldrT="[Text]" custT="1"/>
      <dgm:spPr/>
      <dgm:t>
        <a:bodyPr/>
        <a:lstStyle/>
        <a:p>
          <a:r>
            <a:rPr lang="en-GB" sz="4400" dirty="0"/>
            <a:t>Reading</a:t>
          </a:r>
        </a:p>
      </dgm:t>
    </dgm:pt>
    <dgm:pt modelId="{2205BBD6-7F02-4725-8708-CDE194C44F91}" type="parTrans" cxnId="{78A31C52-A6D2-4FD4-9C61-11E47605731E}">
      <dgm:prSet/>
      <dgm:spPr/>
      <dgm:t>
        <a:bodyPr/>
        <a:lstStyle/>
        <a:p>
          <a:endParaRPr lang="en-GB"/>
        </a:p>
      </dgm:t>
    </dgm:pt>
    <dgm:pt modelId="{84A0E944-4495-4E86-9FAA-1214D843BD44}" type="sibTrans" cxnId="{78A31C52-A6D2-4FD4-9C61-11E47605731E}">
      <dgm:prSet/>
      <dgm:spPr/>
      <dgm:t>
        <a:bodyPr/>
        <a:lstStyle/>
        <a:p>
          <a:endParaRPr lang="en-GB"/>
        </a:p>
      </dgm:t>
    </dgm:pt>
    <dgm:pt modelId="{20E966E8-CD38-4731-94A1-65CD1C9F336A}">
      <dgm:prSet phldrT="[Text]" custT="1"/>
      <dgm:spPr/>
      <dgm:t>
        <a:bodyPr/>
        <a:lstStyle/>
        <a:p>
          <a:r>
            <a:rPr lang="en-GB" sz="4400" dirty="0"/>
            <a:t>Writing</a:t>
          </a:r>
        </a:p>
      </dgm:t>
    </dgm:pt>
    <dgm:pt modelId="{5C70EF7A-77AD-40ED-A909-4EB5DB343CBB}" type="parTrans" cxnId="{4FCFA102-4F61-4FE5-A19F-CC825D21D707}">
      <dgm:prSet/>
      <dgm:spPr/>
      <dgm:t>
        <a:bodyPr/>
        <a:lstStyle/>
        <a:p>
          <a:endParaRPr lang="en-GB"/>
        </a:p>
      </dgm:t>
    </dgm:pt>
    <dgm:pt modelId="{AC6B8E7F-E256-4313-8CF4-7F140347BD83}" type="sibTrans" cxnId="{4FCFA102-4F61-4FE5-A19F-CC825D21D707}">
      <dgm:prSet/>
      <dgm:spPr/>
      <dgm:t>
        <a:bodyPr/>
        <a:lstStyle/>
        <a:p>
          <a:endParaRPr lang="en-GB"/>
        </a:p>
      </dgm:t>
    </dgm:pt>
    <dgm:pt modelId="{BAFAAD56-B42C-4FFB-B08B-8C07859F2950}">
      <dgm:prSet phldrT="[Text]" custT="1"/>
      <dgm:spPr/>
      <dgm:t>
        <a:bodyPr/>
        <a:lstStyle/>
        <a:p>
          <a:r>
            <a:rPr lang="en-GB" sz="4400" dirty="0"/>
            <a:t>Spoken Language</a:t>
          </a:r>
        </a:p>
      </dgm:t>
    </dgm:pt>
    <dgm:pt modelId="{753B3DC5-115E-4C1C-B1BE-BDDCAD744433}" type="parTrans" cxnId="{7974B3CA-002B-417C-A8D0-672BE04146B5}">
      <dgm:prSet/>
      <dgm:spPr/>
      <dgm:t>
        <a:bodyPr/>
        <a:lstStyle/>
        <a:p>
          <a:endParaRPr lang="en-GB"/>
        </a:p>
      </dgm:t>
    </dgm:pt>
    <dgm:pt modelId="{C76188E7-276A-4440-9567-6DF388F4AA5D}" type="sibTrans" cxnId="{7974B3CA-002B-417C-A8D0-672BE04146B5}">
      <dgm:prSet/>
      <dgm:spPr/>
      <dgm:t>
        <a:bodyPr/>
        <a:lstStyle/>
        <a:p>
          <a:endParaRPr lang="en-GB"/>
        </a:p>
      </dgm:t>
    </dgm:pt>
    <dgm:pt modelId="{8778712F-F38F-4E46-9515-0259A5B9C0A8}" type="pres">
      <dgm:prSet presAssocID="{1333913F-5660-4014-9110-50BDA095E4F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FFFC845F-A65E-4B2F-9691-147BF17405F4}" type="pres">
      <dgm:prSet presAssocID="{44478359-22B1-41D3-B674-ED32BEA3BEA2}" presName="hierRoot1" presStyleCnt="0">
        <dgm:presLayoutVars>
          <dgm:hierBranch val="init"/>
        </dgm:presLayoutVars>
      </dgm:prSet>
      <dgm:spPr/>
    </dgm:pt>
    <dgm:pt modelId="{CF68998C-7814-4665-9640-3089515670A7}" type="pres">
      <dgm:prSet presAssocID="{44478359-22B1-41D3-B674-ED32BEA3BEA2}" presName="rootComposite1" presStyleCnt="0"/>
      <dgm:spPr/>
    </dgm:pt>
    <dgm:pt modelId="{F3C2AE13-8C87-4042-B5E8-EDF652A364F5}" type="pres">
      <dgm:prSet presAssocID="{44478359-22B1-41D3-B674-ED32BEA3BEA2}" presName="rootText1" presStyleLbl="node0" presStyleIdx="0" presStyleCnt="1" custLinFactNeighborX="0" custLinFactNeighborY="-60729">
        <dgm:presLayoutVars>
          <dgm:chPref val="3"/>
        </dgm:presLayoutVars>
      </dgm:prSet>
      <dgm:spPr/>
    </dgm:pt>
    <dgm:pt modelId="{DD871E6C-D4D8-49EF-8C4C-4F941605FF0E}" type="pres">
      <dgm:prSet presAssocID="{44478359-22B1-41D3-B674-ED32BEA3BEA2}" presName="rootConnector1" presStyleLbl="node1" presStyleIdx="0" presStyleCnt="0"/>
      <dgm:spPr/>
    </dgm:pt>
    <dgm:pt modelId="{7CB3EC9B-8A4D-492B-A2C2-B115348B07EC}" type="pres">
      <dgm:prSet presAssocID="{44478359-22B1-41D3-B674-ED32BEA3BEA2}" presName="hierChild2" presStyleCnt="0"/>
      <dgm:spPr/>
    </dgm:pt>
    <dgm:pt modelId="{553DC5C4-A669-4A90-8428-5565284F15B2}" type="pres">
      <dgm:prSet presAssocID="{2205BBD6-7F02-4725-8708-CDE194C44F91}" presName="Name37" presStyleLbl="parChTrans1D2" presStyleIdx="0" presStyleCnt="3"/>
      <dgm:spPr/>
    </dgm:pt>
    <dgm:pt modelId="{6D93CD34-90D2-4468-AF32-193806EC44AB}" type="pres">
      <dgm:prSet presAssocID="{FAC91285-65FA-4998-AB3E-B20D9C4AD175}" presName="hierRoot2" presStyleCnt="0">
        <dgm:presLayoutVars>
          <dgm:hierBranch val="init"/>
        </dgm:presLayoutVars>
      </dgm:prSet>
      <dgm:spPr/>
    </dgm:pt>
    <dgm:pt modelId="{7D7C81DC-941C-4D5C-972C-D68011618274}" type="pres">
      <dgm:prSet presAssocID="{FAC91285-65FA-4998-AB3E-B20D9C4AD175}" presName="rootComposite" presStyleCnt="0"/>
      <dgm:spPr/>
    </dgm:pt>
    <dgm:pt modelId="{C0DB8211-6E8C-405A-8DD2-0A625B77D742}" type="pres">
      <dgm:prSet presAssocID="{FAC91285-65FA-4998-AB3E-B20D9C4AD175}" presName="rootText" presStyleLbl="node2" presStyleIdx="0" presStyleCnt="3">
        <dgm:presLayoutVars>
          <dgm:chPref val="3"/>
        </dgm:presLayoutVars>
      </dgm:prSet>
      <dgm:spPr/>
    </dgm:pt>
    <dgm:pt modelId="{92C90986-C022-4A9D-BC13-AA5422649EC9}" type="pres">
      <dgm:prSet presAssocID="{FAC91285-65FA-4998-AB3E-B20D9C4AD175}" presName="rootConnector" presStyleLbl="node2" presStyleIdx="0" presStyleCnt="3"/>
      <dgm:spPr/>
    </dgm:pt>
    <dgm:pt modelId="{2B0E7C53-A57C-414E-A46C-905DC79DACA3}" type="pres">
      <dgm:prSet presAssocID="{FAC91285-65FA-4998-AB3E-B20D9C4AD175}" presName="hierChild4" presStyleCnt="0"/>
      <dgm:spPr/>
    </dgm:pt>
    <dgm:pt modelId="{5D292C4E-598D-4EC2-A8BF-9132560B5C73}" type="pres">
      <dgm:prSet presAssocID="{FAC91285-65FA-4998-AB3E-B20D9C4AD175}" presName="hierChild5" presStyleCnt="0"/>
      <dgm:spPr/>
    </dgm:pt>
    <dgm:pt modelId="{383DEBE0-B121-43E7-8110-32C13D4A1294}" type="pres">
      <dgm:prSet presAssocID="{5C70EF7A-77AD-40ED-A909-4EB5DB343CBB}" presName="Name37" presStyleLbl="parChTrans1D2" presStyleIdx="1" presStyleCnt="3"/>
      <dgm:spPr/>
    </dgm:pt>
    <dgm:pt modelId="{A1F17092-A910-42BA-B418-977084990F08}" type="pres">
      <dgm:prSet presAssocID="{20E966E8-CD38-4731-94A1-65CD1C9F336A}" presName="hierRoot2" presStyleCnt="0">
        <dgm:presLayoutVars>
          <dgm:hierBranch val="init"/>
        </dgm:presLayoutVars>
      </dgm:prSet>
      <dgm:spPr/>
    </dgm:pt>
    <dgm:pt modelId="{4833105A-58F3-45D6-9E37-BD94C709C0AF}" type="pres">
      <dgm:prSet presAssocID="{20E966E8-CD38-4731-94A1-65CD1C9F336A}" presName="rootComposite" presStyleCnt="0"/>
      <dgm:spPr/>
    </dgm:pt>
    <dgm:pt modelId="{776D1A4E-1EAD-4C10-B5BE-8DAFE63FD4E3}" type="pres">
      <dgm:prSet presAssocID="{20E966E8-CD38-4731-94A1-65CD1C9F336A}" presName="rootText" presStyleLbl="node2" presStyleIdx="1" presStyleCnt="3">
        <dgm:presLayoutVars>
          <dgm:chPref val="3"/>
        </dgm:presLayoutVars>
      </dgm:prSet>
      <dgm:spPr/>
    </dgm:pt>
    <dgm:pt modelId="{3EBCA448-D3C7-43D6-A6A8-DA81FEFB010C}" type="pres">
      <dgm:prSet presAssocID="{20E966E8-CD38-4731-94A1-65CD1C9F336A}" presName="rootConnector" presStyleLbl="node2" presStyleIdx="1" presStyleCnt="3"/>
      <dgm:spPr/>
    </dgm:pt>
    <dgm:pt modelId="{028CF538-887E-4FB0-9013-74DD567D992D}" type="pres">
      <dgm:prSet presAssocID="{20E966E8-CD38-4731-94A1-65CD1C9F336A}" presName="hierChild4" presStyleCnt="0"/>
      <dgm:spPr/>
    </dgm:pt>
    <dgm:pt modelId="{1E249383-AC39-4342-AB63-BB1E5C93C1AE}" type="pres">
      <dgm:prSet presAssocID="{20E966E8-CD38-4731-94A1-65CD1C9F336A}" presName="hierChild5" presStyleCnt="0"/>
      <dgm:spPr/>
    </dgm:pt>
    <dgm:pt modelId="{20E6638A-3359-4835-8A14-FAB74B211C27}" type="pres">
      <dgm:prSet presAssocID="{753B3DC5-115E-4C1C-B1BE-BDDCAD744433}" presName="Name37" presStyleLbl="parChTrans1D2" presStyleIdx="2" presStyleCnt="3"/>
      <dgm:spPr/>
    </dgm:pt>
    <dgm:pt modelId="{A3F75F99-92FE-4EA0-9127-217DF81E39A5}" type="pres">
      <dgm:prSet presAssocID="{BAFAAD56-B42C-4FFB-B08B-8C07859F2950}" presName="hierRoot2" presStyleCnt="0">
        <dgm:presLayoutVars>
          <dgm:hierBranch val="init"/>
        </dgm:presLayoutVars>
      </dgm:prSet>
      <dgm:spPr/>
    </dgm:pt>
    <dgm:pt modelId="{133DACA5-5D7C-47B5-847F-9C68687C54DC}" type="pres">
      <dgm:prSet presAssocID="{BAFAAD56-B42C-4FFB-B08B-8C07859F2950}" presName="rootComposite" presStyleCnt="0"/>
      <dgm:spPr/>
    </dgm:pt>
    <dgm:pt modelId="{9B1C9CFF-A1A4-45D6-BC62-7679F5367112}" type="pres">
      <dgm:prSet presAssocID="{BAFAAD56-B42C-4FFB-B08B-8C07859F2950}" presName="rootText" presStyleLbl="node2" presStyleIdx="2" presStyleCnt="3">
        <dgm:presLayoutVars>
          <dgm:chPref val="3"/>
        </dgm:presLayoutVars>
      </dgm:prSet>
      <dgm:spPr/>
    </dgm:pt>
    <dgm:pt modelId="{7EEB50DB-0026-4206-9E5D-C58FBCEE0281}" type="pres">
      <dgm:prSet presAssocID="{BAFAAD56-B42C-4FFB-B08B-8C07859F2950}" presName="rootConnector" presStyleLbl="node2" presStyleIdx="2" presStyleCnt="3"/>
      <dgm:spPr/>
    </dgm:pt>
    <dgm:pt modelId="{F7ED06EF-581A-4CA0-AC2C-23B7FD8B7E9A}" type="pres">
      <dgm:prSet presAssocID="{BAFAAD56-B42C-4FFB-B08B-8C07859F2950}" presName="hierChild4" presStyleCnt="0"/>
      <dgm:spPr/>
    </dgm:pt>
    <dgm:pt modelId="{C7805EC6-07DD-4AF1-9928-74DAABF1E9DC}" type="pres">
      <dgm:prSet presAssocID="{BAFAAD56-B42C-4FFB-B08B-8C07859F2950}" presName="hierChild5" presStyleCnt="0"/>
      <dgm:spPr/>
    </dgm:pt>
    <dgm:pt modelId="{09225002-D587-4D72-ABC2-1BAACAD40FF9}" type="pres">
      <dgm:prSet presAssocID="{44478359-22B1-41D3-B674-ED32BEA3BEA2}" presName="hierChild3" presStyleCnt="0"/>
      <dgm:spPr/>
    </dgm:pt>
  </dgm:ptLst>
  <dgm:cxnLst>
    <dgm:cxn modelId="{4FCFA102-4F61-4FE5-A19F-CC825D21D707}" srcId="{44478359-22B1-41D3-B674-ED32BEA3BEA2}" destId="{20E966E8-CD38-4731-94A1-65CD1C9F336A}" srcOrd="1" destOrd="0" parTransId="{5C70EF7A-77AD-40ED-A909-4EB5DB343CBB}" sibTransId="{AC6B8E7F-E256-4313-8CF4-7F140347BD83}"/>
    <dgm:cxn modelId="{F3CA9006-A810-4359-B1D6-0EF2051382B4}" type="presOf" srcId="{5C70EF7A-77AD-40ED-A909-4EB5DB343CBB}" destId="{383DEBE0-B121-43E7-8110-32C13D4A1294}" srcOrd="0" destOrd="0" presId="urn:microsoft.com/office/officeart/2005/8/layout/orgChart1"/>
    <dgm:cxn modelId="{80290008-C87B-45B0-AD62-ECCF1599F0B8}" type="presOf" srcId="{BAFAAD56-B42C-4FFB-B08B-8C07859F2950}" destId="{7EEB50DB-0026-4206-9E5D-C58FBCEE0281}" srcOrd="1" destOrd="0" presId="urn:microsoft.com/office/officeart/2005/8/layout/orgChart1"/>
    <dgm:cxn modelId="{1E7FDF11-B996-49DA-BCAE-EB8A1E21D33D}" type="presOf" srcId="{1333913F-5660-4014-9110-50BDA095E4F8}" destId="{8778712F-F38F-4E46-9515-0259A5B9C0A8}" srcOrd="0" destOrd="0" presId="urn:microsoft.com/office/officeart/2005/8/layout/orgChart1"/>
    <dgm:cxn modelId="{DDF63A15-DEF7-46BA-B2B4-A245A6C7E327}" type="presOf" srcId="{44478359-22B1-41D3-B674-ED32BEA3BEA2}" destId="{F3C2AE13-8C87-4042-B5E8-EDF652A364F5}" srcOrd="0" destOrd="0" presId="urn:microsoft.com/office/officeart/2005/8/layout/orgChart1"/>
    <dgm:cxn modelId="{561B1E3B-E8BA-4A67-98E7-0404760ECC9B}" type="presOf" srcId="{FAC91285-65FA-4998-AB3E-B20D9C4AD175}" destId="{92C90986-C022-4A9D-BC13-AA5422649EC9}" srcOrd="1" destOrd="0" presId="urn:microsoft.com/office/officeart/2005/8/layout/orgChart1"/>
    <dgm:cxn modelId="{B4367343-B530-4F66-B7CC-17D67081BA52}" type="presOf" srcId="{20E966E8-CD38-4731-94A1-65CD1C9F336A}" destId="{776D1A4E-1EAD-4C10-B5BE-8DAFE63FD4E3}" srcOrd="0" destOrd="0" presId="urn:microsoft.com/office/officeart/2005/8/layout/orgChart1"/>
    <dgm:cxn modelId="{78A31C52-A6D2-4FD4-9C61-11E47605731E}" srcId="{44478359-22B1-41D3-B674-ED32BEA3BEA2}" destId="{FAC91285-65FA-4998-AB3E-B20D9C4AD175}" srcOrd="0" destOrd="0" parTransId="{2205BBD6-7F02-4725-8708-CDE194C44F91}" sibTransId="{84A0E944-4495-4E86-9FAA-1214D843BD44}"/>
    <dgm:cxn modelId="{74AB7B90-1414-4F25-9783-C4E09592C5AE}" srcId="{1333913F-5660-4014-9110-50BDA095E4F8}" destId="{44478359-22B1-41D3-B674-ED32BEA3BEA2}" srcOrd="0" destOrd="0" parTransId="{C5921D11-BF2A-4DB2-A9BD-C6FDE6CB0A8D}" sibTransId="{69052DB2-BA26-41A5-8BA6-CADE7FFB1710}"/>
    <dgm:cxn modelId="{3F793991-16E0-4AEC-AD8D-A469991022ED}" type="presOf" srcId="{753B3DC5-115E-4C1C-B1BE-BDDCAD744433}" destId="{20E6638A-3359-4835-8A14-FAB74B211C27}" srcOrd="0" destOrd="0" presId="urn:microsoft.com/office/officeart/2005/8/layout/orgChart1"/>
    <dgm:cxn modelId="{08702EAF-3731-4A42-8030-76E84291B569}" type="presOf" srcId="{BAFAAD56-B42C-4FFB-B08B-8C07859F2950}" destId="{9B1C9CFF-A1A4-45D6-BC62-7679F5367112}" srcOrd="0" destOrd="0" presId="urn:microsoft.com/office/officeart/2005/8/layout/orgChart1"/>
    <dgm:cxn modelId="{7974B3CA-002B-417C-A8D0-672BE04146B5}" srcId="{44478359-22B1-41D3-B674-ED32BEA3BEA2}" destId="{BAFAAD56-B42C-4FFB-B08B-8C07859F2950}" srcOrd="2" destOrd="0" parTransId="{753B3DC5-115E-4C1C-B1BE-BDDCAD744433}" sibTransId="{C76188E7-276A-4440-9567-6DF388F4AA5D}"/>
    <dgm:cxn modelId="{7A1494D1-4F58-42B6-9F54-C567A00A0D1D}" type="presOf" srcId="{44478359-22B1-41D3-B674-ED32BEA3BEA2}" destId="{DD871E6C-D4D8-49EF-8C4C-4F941605FF0E}" srcOrd="1" destOrd="0" presId="urn:microsoft.com/office/officeart/2005/8/layout/orgChart1"/>
    <dgm:cxn modelId="{A93F86E1-2C81-43D9-818D-FF2882235948}" type="presOf" srcId="{2205BBD6-7F02-4725-8708-CDE194C44F91}" destId="{553DC5C4-A669-4A90-8428-5565284F15B2}" srcOrd="0" destOrd="0" presId="urn:microsoft.com/office/officeart/2005/8/layout/orgChart1"/>
    <dgm:cxn modelId="{47BB10E6-E56A-4E83-B442-4F628F492B42}" type="presOf" srcId="{FAC91285-65FA-4998-AB3E-B20D9C4AD175}" destId="{C0DB8211-6E8C-405A-8DD2-0A625B77D742}" srcOrd="0" destOrd="0" presId="urn:microsoft.com/office/officeart/2005/8/layout/orgChart1"/>
    <dgm:cxn modelId="{AB94E0EF-8716-4C09-83A9-4191DA8321AF}" type="presOf" srcId="{20E966E8-CD38-4731-94A1-65CD1C9F336A}" destId="{3EBCA448-D3C7-43D6-A6A8-DA81FEFB010C}" srcOrd="1" destOrd="0" presId="urn:microsoft.com/office/officeart/2005/8/layout/orgChart1"/>
    <dgm:cxn modelId="{60AEF13F-725E-4C71-8B4A-ADF3ACE6B045}" type="presParOf" srcId="{8778712F-F38F-4E46-9515-0259A5B9C0A8}" destId="{FFFC845F-A65E-4B2F-9691-147BF17405F4}" srcOrd="0" destOrd="0" presId="urn:microsoft.com/office/officeart/2005/8/layout/orgChart1"/>
    <dgm:cxn modelId="{574DE974-A9DF-4108-9A8F-DDD09BD76B9A}" type="presParOf" srcId="{FFFC845F-A65E-4B2F-9691-147BF17405F4}" destId="{CF68998C-7814-4665-9640-3089515670A7}" srcOrd="0" destOrd="0" presId="urn:microsoft.com/office/officeart/2005/8/layout/orgChart1"/>
    <dgm:cxn modelId="{5A17785A-F0F9-4072-94D7-51DEDAE77643}" type="presParOf" srcId="{CF68998C-7814-4665-9640-3089515670A7}" destId="{F3C2AE13-8C87-4042-B5E8-EDF652A364F5}" srcOrd="0" destOrd="0" presId="urn:microsoft.com/office/officeart/2005/8/layout/orgChart1"/>
    <dgm:cxn modelId="{A5901EB2-5C95-4CCE-B968-37FC80BD30F0}" type="presParOf" srcId="{CF68998C-7814-4665-9640-3089515670A7}" destId="{DD871E6C-D4D8-49EF-8C4C-4F941605FF0E}" srcOrd="1" destOrd="0" presId="urn:microsoft.com/office/officeart/2005/8/layout/orgChart1"/>
    <dgm:cxn modelId="{2C8BDA4E-A04F-4A04-B778-B6EDF85A067B}" type="presParOf" srcId="{FFFC845F-A65E-4B2F-9691-147BF17405F4}" destId="{7CB3EC9B-8A4D-492B-A2C2-B115348B07EC}" srcOrd="1" destOrd="0" presId="urn:microsoft.com/office/officeart/2005/8/layout/orgChart1"/>
    <dgm:cxn modelId="{38266687-56F3-4730-81A3-37F2A24A0CE5}" type="presParOf" srcId="{7CB3EC9B-8A4D-492B-A2C2-B115348B07EC}" destId="{553DC5C4-A669-4A90-8428-5565284F15B2}" srcOrd="0" destOrd="0" presId="urn:microsoft.com/office/officeart/2005/8/layout/orgChart1"/>
    <dgm:cxn modelId="{62C131E6-65EA-4585-89D1-CAB8D16F6DA6}" type="presParOf" srcId="{7CB3EC9B-8A4D-492B-A2C2-B115348B07EC}" destId="{6D93CD34-90D2-4468-AF32-193806EC44AB}" srcOrd="1" destOrd="0" presId="urn:microsoft.com/office/officeart/2005/8/layout/orgChart1"/>
    <dgm:cxn modelId="{724E00F8-6DE7-4AA6-A5D0-D89490FF6130}" type="presParOf" srcId="{6D93CD34-90D2-4468-AF32-193806EC44AB}" destId="{7D7C81DC-941C-4D5C-972C-D68011618274}" srcOrd="0" destOrd="0" presId="urn:microsoft.com/office/officeart/2005/8/layout/orgChart1"/>
    <dgm:cxn modelId="{B17F2953-2CEF-44CD-B990-4EEBC475309C}" type="presParOf" srcId="{7D7C81DC-941C-4D5C-972C-D68011618274}" destId="{C0DB8211-6E8C-405A-8DD2-0A625B77D742}" srcOrd="0" destOrd="0" presId="urn:microsoft.com/office/officeart/2005/8/layout/orgChart1"/>
    <dgm:cxn modelId="{08B17845-D84E-4C62-90C8-48000CDEA0FF}" type="presParOf" srcId="{7D7C81DC-941C-4D5C-972C-D68011618274}" destId="{92C90986-C022-4A9D-BC13-AA5422649EC9}" srcOrd="1" destOrd="0" presId="urn:microsoft.com/office/officeart/2005/8/layout/orgChart1"/>
    <dgm:cxn modelId="{00FCAFEE-1B07-490E-958B-7ACCF2E44130}" type="presParOf" srcId="{6D93CD34-90D2-4468-AF32-193806EC44AB}" destId="{2B0E7C53-A57C-414E-A46C-905DC79DACA3}" srcOrd="1" destOrd="0" presId="urn:microsoft.com/office/officeart/2005/8/layout/orgChart1"/>
    <dgm:cxn modelId="{DFDAB638-556C-4F47-9B6D-D028D80F26B8}" type="presParOf" srcId="{6D93CD34-90D2-4468-AF32-193806EC44AB}" destId="{5D292C4E-598D-4EC2-A8BF-9132560B5C73}" srcOrd="2" destOrd="0" presId="urn:microsoft.com/office/officeart/2005/8/layout/orgChart1"/>
    <dgm:cxn modelId="{3475305C-F48E-4468-A386-1292C1042CB2}" type="presParOf" srcId="{7CB3EC9B-8A4D-492B-A2C2-B115348B07EC}" destId="{383DEBE0-B121-43E7-8110-32C13D4A1294}" srcOrd="2" destOrd="0" presId="urn:microsoft.com/office/officeart/2005/8/layout/orgChart1"/>
    <dgm:cxn modelId="{B6272387-7518-40EA-8B25-96D469DAA162}" type="presParOf" srcId="{7CB3EC9B-8A4D-492B-A2C2-B115348B07EC}" destId="{A1F17092-A910-42BA-B418-977084990F08}" srcOrd="3" destOrd="0" presId="urn:microsoft.com/office/officeart/2005/8/layout/orgChart1"/>
    <dgm:cxn modelId="{64D159E6-EF76-46BE-8F26-82A276B02E62}" type="presParOf" srcId="{A1F17092-A910-42BA-B418-977084990F08}" destId="{4833105A-58F3-45D6-9E37-BD94C709C0AF}" srcOrd="0" destOrd="0" presId="urn:microsoft.com/office/officeart/2005/8/layout/orgChart1"/>
    <dgm:cxn modelId="{3C051451-223B-414A-B49B-C989057C5917}" type="presParOf" srcId="{4833105A-58F3-45D6-9E37-BD94C709C0AF}" destId="{776D1A4E-1EAD-4C10-B5BE-8DAFE63FD4E3}" srcOrd="0" destOrd="0" presId="urn:microsoft.com/office/officeart/2005/8/layout/orgChart1"/>
    <dgm:cxn modelId="{1F3608FC-ECDF-40DF-8F09-9FD11F14A793}" type="presParOf" srcId="{4833105A-58F3-45D6-9E37-BD94C709C0AF}" destId="{3EBCA448-D3C7-43D6-A6A8-DA81FEFB010C}" srcOrd="1" destOrd="0" presId="urn:microsoft.com/office/officeart/2005/8/layout/orgChart1"/>
    <dgm:cxn modelId="{F6E19E6B-F395-42A5-8673-A0E8A5CC54A9}" type="presParOf" srcId="{A1F17092-A910-42BA-B418-977084990F08}" destId="{028CF538-887E-4FB0-9013-74DD567D992D}" srcOrd="1" destOrd="0" presId="urn:microsoft.com/office/officeart/2005/8/layout/orgChart1"/>
    <dgm:cxn modelId="{EA1961EB-4723-4086-9327-71DC7C0CE975}" type="presParOf" srcId="{A1F17092-A910-42BA-B418-977084990F08}" destId="{1E249383-AC39-4342-AB63-BB1E5C93C1AE}" srcOrd="2" destOrd="0" presId="urn:microsoft.com/office/officeart/2005/8/layout/orgChart1"/>
    <dgm:cxn modelId="{219DE136-0E99-44AE-A81F-9E6B25E4ADCF}" type="presParOf" srcId="{7CB3EC9B-8A4D-492B-A2C2-B115348B07EC}" destId="{20E6638A-3359-4835-8A14-FAB74B211C27}" srcOrd="4" destOrd="0" presId="urn:microsoft.com/office/officeart/2005/8/layout/orgChart1"/>
    <dgm:cxn modelId="{A45D122D-6AC9-454F-AD1E-D4423B2A3DE5}" type="presParOf" srcId="{7CB3EC9B-8A4D-492B-A2C2-B115348B07EC}" destId="{A3F75F99-92FE-4EA0-9127-217DF81E39A5}" srcOrd="5" destOrd="0" presId="urn:microsoft.com/office/officeart/2005/8/layout/orgChart1"/>
    <dgm:cxn modelId="{28BD7CB1-3F05-4B53-89DF-68B01E7AB3C8}" type="presParOf" srcId="{A3F75F99-92FE-4EA0-9127-217DF81E39A5}" destId="{133DACA5-5D7C-47B5-847F-9C68687C54DC}" srcOrd="0" destOrd="0" presId="urn:microsoft.com/office/officeart/2005/8/layout/orgChart1"/>
    <dgm:cxn modelId="{12C4DBCE-C1C0-46CB-90A8-9793FACF8266}" type="presParOf" srcId="{133DACA5-5D7C-47B5-847F-9C68687C54DC}" destId="{9B1C9CFF-A1A4-45D6-BC62-7679F5367112}" srcOrd="0" destOrd="0" presId="urn:microsoft.com/office/officeart/2005/8/layout/orgChart1"/>
    <dgm:cxn modelId="{48704BE7-2D4C-437C-A7F4-347EC00D9C3B}" type="presParOf" srcId="{133DACA5-5D7C-47B5-847F-9C68687C54DC}" destId="{7EEB50DB-0026-4206-9E5D-C58FBCEE0281}" srcOrd="1" destOrd="0" presId="urn:microsoft.com/office/officeart/2005/8/layout/orgChart1"/>
    <dgm:cxn modelId="{53AA8580-BCF8-4911-A940-0A60650B5C38}" type="presParOf" srcId="{A3F75F99-92FE-4EA0-9127-217DF81E39A5}" destId="{F7ED06EF-581A-4CA0-AC2C-23B7FD8B7E9A}" srcOrd="1" destOrd="0" presId="urn:microsoft.com/office/officeart/2005/8/layout/orgChart1"/>
    <dgm:cxn modelId="{D7615E70-25F8-4014-AAF4-27D4169831F2}" type="presParOf" srcId="{A3F75F99-92FE-4EA0-9127-217DF81E39A5}" destId="{C7805EC6-07DD-4AF1-9928-74DAABF1E9DC}" srcOrd="2" destOrd="0" presId="urn:microsoft.com/office/officeart/2005/8/layout/orgChart1"/>
    <dgm:cxn modelId="{AB3E27AA-43C3-4E91-A2DB-5C4D0281696C}" type="presParOf" srcId="{FFFC845F-A65E-4B2F-9691-147BF17405F4}" destId="{09225002-D587-4D72-ABC2-1BAACAD40FF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6638A-3359-4835-8A14-FAB74B211C27}">
      <dsp:nvSpPr>
        <dsp:cNvPr id="0" name=""/>
        <dsp:cNvSpPr/>
      </dsp:nvSpPr>
      <dsp:spPr>
        <a:xfrm>
          <a:off x="5675312" y="1659225"/>
          <a:ext cx="4015325" cy="14119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63464"/>
              </a:lnTo>
              <a:lnTo>
                <a:pt x="4015325" y="1063464"/>
              </a:lnTo>
              <a:lnTo>
                <a:pt x="4015325" y="14119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3DEBE0-B121-43E7-8110-32C13D4A1294}">
      <dsp:nvSpPr>
        <dsp:cNvPr id="0" name=""/>
        <dsp:cNvSpPr/>
      </dsp:nvSpPr>
      <dsp:spPr>
        <a:xfrm>
          <a:off x="5629592" y="1659225"/>
          <a:ext cx="91440" cy="141190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4119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3DC5C4-A669-4A90-8428-5565284F15B2}">
      <dsp:nvSpPr>
        <dsp:cNvPr id="0" name=""/>
        <dsp:cNvSpPr/>
      </dsp:nvSpPr>
      <dsp:spPr>
        <a:xfrm>
          <a:off x="1659987" y="1659225"/>
          <a:ext cx="4015325" cy="1411901"/>
        </a:xfrm>
        <a:custGeom>
          <a:avLst/>
          <a:gdLst/>
          <a:ahLst/>
          <a:cxnLst/>
          <a:rect l="0" t="0" r="0" b="0"/>
          <a:pathLst>
            <a:path>
              <a:moveTo>
                <a:pt x="4015325" y="0"/>
              </a:moveTo>
              <a:lnTo>
                <a:pt x="4015325" y="1063464"/>
              </a:lnTo>
              <a:lnTo>
                <a:pt x="0" y="1063464"/>
              </a:lnTo>
              <a:lnTo>
                <a:pt x="0" y="14119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C2AE13-8C87-4042-B5E8-EDF652A364F5}">
      <dsp:nvSpPr>
        <dsp:cNvPr id="0" name=""/>
        <dsp:cNvSpPr/>
      </dsp:nvSpPr>
      <dsp:spPr>
        <a:xfrm>
          <a:off x="4016087" y="0"/>
          <a:ext cx="3318450" cy="16592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500" kern="1200" dirty="0">
              <a:solidFill>
                <a:schemeClr val="bg1"/>
              </a:solidFill>
            </a:rPr>
            <a:t>English</a:t>
          </a:r>
        </a:p>
      </dsp:txBody>
      <dsp:txXfrm>
        <a:off x="4016087" y="0"/>
        <a:ext cx="3318450" cy="1659225"/>
      </dsp:txXfrm>
    </dsp:sp>
    <dsp:sp modelId="{C0DB8211-6E8C-405A-8DD2-0A625B77D742}">
      <dsp:nvSpPr>
        <dsp:cNvPr id="0" name=""/>
        <dsp:cNvSpPr/>
      </dsp:nvSpPr>
      <dsp:spPr>
        <a:xfrm>
          <a:off x="762" y="3071126"/>
          <a:ext cx="3318450" cy="16592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 dirty="0"/>
            <a:t>Reading</a:t>
          </a:r>
        </a:p>
      </dsp:txBody>
      <dsp:txXfrm>
        <a:off x="762" y="3071126"/>
        <a:ext cx="3318450" cy="1659225"/>
      </dsp:txXfrm>
    </dsp:sp>
    <dsp:sp modelId="{776D1A4E-1EAD-4C10-B5BE-8DAFE63FD4E3}">
      <dsp:nvSpPr>
        <dsp:cNvPr id="0" name=""/>
        <dsp:cNvSpPr/>
      </dsp:nvSpPr>
      <dsp:spPr>
        <a:xfrm>
          <a:off x="4016087" y="3071126"/>
          <a:ext cx="3318450" cy="16592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 dirty="0"/>
            <a:t>Writing</a:t>
          </a:r>
        </a:p>
      </dsp:txBody>
      <dsp:txXfrm>
        <a:off x="4016087" y="3071126"/>
        <a:ext cx="3318450" cy="1659225"/>
      </dsp:txXfrm>
    </dsp:sp>
    <dsp:sp modelId="{9B1C9CFF-A1A4-45D6-BC62-7679F5367112}">
      <dsp:nvSpPr>
        <dsp:cNvPr id="0" name=""/>
        <dsp:cNvSpPr/>
      </dsp:nvSpPr>
      <dsp:spPr>
        <a:xfrm>
          <a:off x="8031412" y="3071126"/>
          <a:ext cx="3318450" cy="16592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 dirty="0"/>
            <a:t>Spoken Language</a:t>
          </a:r>
        </a:p>
      </dsp:txBody>
      <dsp:txXfrm>
        <a:off x="8031412" y="3071126"/>
        <a:ext cx="3318450" cy="16592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626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8505" y="0"/>
            <a:ext cx="2890626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4CF722-9815-4975-8BD7-FEDCCF8FE16A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7068" y="4778722"/>
            <a:ext cx="533654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890626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8505" y="9431600"/>
            <a:ext cx="2890626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B6D38E-B629-4D19-963F-C7F2EC03CE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061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20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English consists of these 3 main pillars of Reading, Writing and Spoken Language and all of our English lessons in school consist of 1 or more of these elements. Spelling, Punctuation and Grammar is the thread that’s interwoven between all of those and we shouldn’t think of it as a discrete subject that’s taught in isolation. A really sound understanding of Spelling, Punctuation and Grammar is crucial to overall success in English.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650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5986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6947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4041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0015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7484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7561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1507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7370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9936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1537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That end of Key Stage assessment is most formal process, and our judgements are checked periodically by external moderators to ensure we’re being accurate and consistent.</a:t>
            </a:r>
          </a:p>
          <a:p>
            <a:r>
              <a:rPr lang="en-GB" dirty="0"/>
              <a:t>Alongside this, we also use our KPIs or Key Performance Indicators to assess children’s progress in writing at set points throughout the year. Each year group has a set of objectives which their teacher can make 1 of 4 judgements against. This helps us to track progress in a much more detailed way and gives us more information about what children can do and where they need extra support.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887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8523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0923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443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7457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5640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2689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2308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1780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351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730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3751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2040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1127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3411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B6D38E-B629-4D19-963F-C7F2EC03CEDA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685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grammar.yourdictionary.com/homework-help.html" TargetMode="External"/><Relationship Id="rId7" Type="http://schemas.openxmlformats.org/officeDocument/2006/relationships/hyperlink" Target="https://assets.publishing.service.gov.uk/government/uploads/system/uploads/attachment_data/file/244216/English_Glossary.pdf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bc.co.uk/bitesize/topics/zhrrd2p" TargetMode="External"/><Relationship Id="rId5" Type="http://schemas.openxmlformats.org/officeDocument/2006/relationships/hyperlink" Target="https://www.theschoolrun.com/grammar-primary-school" TargetMode="External"/><Relationship Id="rId4" Type="http://schemas.openxmlformats.org/officeDocument/2006/relationships/hyperlink" Target="https://www.grammar-monster.com/grammar_terms_and_definitions.htm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F294137-BAA9-4C6F-86CF-D21E4C6BEA66}"/>
              </a:ext>
            </a:extLst>
          </p:cNvPr>
          <p:cNvSpPr/>
          <p:nvPr/>
        </p:nvSpPr>
        <p:spPr>
          <a:xfrm>
            <a:off x="526211" y="2562045"/>
            <a:ext cx="3968152" cy="322628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98E7E9-B082-443E-B56B-D86C798DABB2}"/>
              </a:ext>
            </a:extLst>
          </p:cNvPr>
          <p:cNvSpPr txBox="1"/>
          <p:nvPr/>
        </p:nvSpPr>
        <p:spPr>
          <a:xfrm>
            <a:off x="1000664" y="276046"/>
            <a:ext cx="1004977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1"/>
                </a:solidFill>
              </a:rPr>
              <a:t>Spelling, Punctuation and Grammar</a:t>
            </a:r>
          </a:p>
          <a:p>
            <a:pPr algn="ctr"/>
            <a:r>
              <a:rPr lang="en-GB" sz="4400" dirty="0">
                <a:solidFill>
                  <a:schemeClr val="accent1"/>
                </a:solidFill>
              </a:rPr>
              <a:t>Parent Workshop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D97023-59CB-4ACE-8C44-EC4BA5190F54}"/>
              </a:ext>
            </a:extLst>
          </p:cNvPr>
          <p:cNvSpPr txBox="1"/>
          <p:nvPr/>
        </p:nvSpPr>
        <p:spPr>
          <a:xfrm>
            <a:off x="333828" y="5021314"/>
            <a:ext cx="4310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Marie Barrett and Dave </a:t>
            </a:r>
            <a:r>
              <a:rPr lang="en-GB" dirty="0" err="1">
                <a:solidFill>
                  <a:schemeClr val="bg1"/>
                </a:solidFill>
              </a:rPr>
              <a:t>Sprake</a:t>
            </a:r>
            <a:endParaRPr lang="en-GB" dirty="0">
              <a:solidFill>
                <a:schemeClr val="bg1"/>
              </a:solidFill>
            </a:endParaRPr>
          </a:p>
          <a:p>
            <a:pPr algn="ctr"/>
            <a:r>
              <a:rPr lang="en-GB" dirty="0">
                <a:solidFill>
                  <a:schemeClr val="bg1"/>
                </a:solidFill>
              </a:rPr>
              <a:t>(English Leaders)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861E87-82CC-44EC-920C-DFCD13CB97D8}"/>
              </a:ext>
            </a:extLst>
          </p:cNvPr>
          <p:cNvSpPr txBox="1"/>
          <p:nvPr/>
        </p:nvSpPr>
        <p:spPr>
          <a:xfrm>
            <a:off x="4836953" y="2679782"/>
            <a:ext cx="671422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Overview:</a:t>
            </a:r>
          </a:p>
          <a:p>
            <a:pPr marL="514350" indent="-514350">
              <a:buFont typeface="Wingdings" panose="05000000000000000000" pitchFamily="2" charset="2"/>
              <a:buChar char="Ø"/>
            </a:pPr>
            <a:r>
              <a:rPr lang="en-GB" sz="2800" dirty="0"/>
              <a:t>Spelling @ PPS</a:t>
            </a:r>
          </a:p>
          <a:p>
            <a:pPr marL="514350" indent="-514350">
              <a:buFont typeface="Wingdings" panose="05000000000000000000" pitchFamily="2" charset="2"/>
              <a:buChar char="Ø"/>
            </a:pPr>
            <a:r>
              <a:rPr lang="en-GB" sz="2800" dirty="0"/>
              <a:t>End of Key Stage writing expectations</a:t>
            </a:r>
          </a:p>
          <a:p>
            <a:pPr marL="514350" indent="-514350">
              <a:buFont typeface="Wingdings" panose="05000000000000000000" pitchFamily="2" charset="2"/>
              <a:buChar char="Ø"/>
            </a:pPr>
            <a:r>
              <a:rPr lang="en-GB" sz="2800" dirty="0"/>
              <a:t>Common misconceptions and difficulties</a:t>
            </a:r>
          </a:p>
          <a:p>
            <a:pPr marL="514350" indent="-514350">
              <a:buFont typeface="Wingdings" panose="05000000000000000000" pitchFamily="2" charset="2"/>
              <a:buChar char="Ø"/>
            </a:pPr>
            <a:r>
              <a:rPr lang="en-GB" sz="2800" dirty="0"/>
              <a:t>Resources and places to go for help</a:t>
            </a:r>
          </a:p>
        </p:txBody>
      </p:sp>
      <p:pic>
        <p:nvPicPr>
          <p:cNvPr id="1026" name="Picture 2" descr="PORTISHEAD PRIMARY SCHOOL - THE SPORTS SHOP">
            <a:extLst>
              <a:ext uri="{FF2B5EF4-FFF2-40B4-BE49-F238E27FC236}">
                <a16:creationId xmlns:a16="http://schemas.microsoft.com/office/drawing/2014/main" id="{3C086985-C444-4897-9B98-0E5E79D39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361" y="2887298"/>
            <a:ext cx="1971675" cy="1971675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3212587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5B78E24-3400-4BAC-8933-2A939AB87D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7764620"/>
              </p:ext>
            </p:extLst>
          </p:nvPr>
        </p:nvGraphicFramePr>
        <p:xfrm>
          <a:off x="419163" y="406780"/>
          <a:ext cx="11350625" cy="54453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Oval 4">
            <a:extLst>
              <a:ext uri="{FF2B5EF4-FFF2-40B4-BE49-F238E27FC236}">
                <a16:creationId xmlns:a16="http://schemas.microsoft.com/office/drawing/2014/main" id="{10709822-C289-4B39-9555-4D06B9D471B4}"/>
              </a:ext>
            </a:extLst>
          </p:cNvPr>
          <p:cNvSpPr/>
          <p:nvPr/>
        </p:nvSpPr>
        <p:spPr>
          <a:xfrm>
            <a:off x="4034119" y="3021803"/>
            <a:ext cx="4120711" cy="2743200"/>
          </a:xfrm>
          <a:prstGeom prst="ellipse">
            <a:avLst/>
          </a:prstGeom>
          <a:noFill/>
          <a:ln w="762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D25B48D-6833-468E-8BFB-214A84D6350C}"/>
              </a:ext>
            </a:extLst>
          </p:cNvPr>
          <p:cNvSpPr/>
          <p:nvPr/>
        </p:nvSpPr>
        <p:spPr>
          <a:xfrm rot="21129028">
            <a:off x="3675" y="2364058"/>
            <a:ext cx="594458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rgbClr val="FF0066"/>
                </a:solidFill>
              </a:rPr>
              <a:t>Spelling, Punctuation and Grammar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2A30E1B-2316-4F7E-BFF7-0FECF1337F6E}"/>
              </a:ext>
            </a:extLst>
          </p:cNvPr>
          <p:cNvSpPr/>
          <p:nvPr/>
        </p:nvSpPr>
        <p:spPr>
          <a:xfrm>
            <a:off x="7943275" y="3021803"/>
            <a:ext cx="4120711" cy="2743200"/>
          </a:xfrm>
          <a:prstGeom prst="ellipse">
            <a:avLst/>
          </a:prstGeom>
          <a:noFill/>
          <a:ln w="762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42D87A3-E49D-4DE2-9EEE-B9E85AAD400F}"/>
              </a:ext>
            </a:extLst>
          </p:cNvPr>
          <p:cNvSpPr/>
          <p:nvPr/>
        </p:nvSpPr>
        <p:spPr>
          <a:xfrm>
            <a:off x="128016" y="2971800"/>
            <a:ext cx="4120711" cy="2743200"/>
          </a:xfrm>
          <a:prstGeom prst="ellipse">
            <a:avLst/>
          </a:prstGeom>
          <a:noFill/>
          <a:ln w="762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693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48C8BD-479F-4A7F-BFAB-60B3EC2F7E51}"/>
              </a:ext>
            </a:extLst>
          </p:cNvPr>
          <p:cNvSpPr txBox="1"/>
          <p:nvPr/>
        </p:nvSpPr>
        <p:spPr>
          <a:xfrm>
            <a:off x="241540" y="198408"/>
            <a:ext cx="64094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</a:rPr>
              <a:t>Spelling @ PPS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4E9F7A8-6FC8-47D5-A767-3A71009E7B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4427" y="1253437"/>
            <a:ext cx="9018897" cy="532625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B6048B6-C0AB-4554-BC1A-E625E390A89F}"/>
              </a:ext>
            </a:extLst>
          </p:cNvPr>
          <p:cNvSpPr txBox="1"/>
          <p:nvPr/>
        </p:nvSpPr>
        <p:spPr>
          <a:xfrm>
            <a:off x="168676" y="1333337"/>
            <a:ext cx="256564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After Phase 5 phonics is secure (usually during Year 2)</a:t>
            </a:r>
          </a:p>
          <a:p>
            <a:endParaRPr lang="en-GB" dirty="0"/>
          </a:p>
          <a:p>
            <a:r>
              <a:rPr lang="en-GB" dirty="0"/>
              <a:t>Objectives ordered to review and consolidate previous years if necessary</a:t>
            </a:r>
          </a:p>
          <a:p>
            <a:endParaRPr lang="en-GB" dirty="0"/>
          </a:p>
          <a:p>
            <a:r>
              <a:rPr lang="en-GB" dirty="0"/>
              <a:t>Covers all National Curriculum rules and patterns, including statutory spellings.</a:t>
            </a:r>
          </a:p>
        </p:txBody>
      </p:sp>
    </p:spTree>
    <p:extLst>
      <p:ext uri="{BB962C8B-B14F-4D97-AF65-F5344CB8AC3E}">
        <p14:creationId xmlns:p14="http://schemas.microsoft.com/office/powerpoint/2010/main" val="3961777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48C8BD-479F-4A7F-BFAB-60B3EC2F7E51}"/>
              </a:ext>
            </a:extLst>
          </p:cNvPr>
          <p:cNvSpPr txBox="1"/>
          <p:nvPr/>
        </p:nvSpPr>
        <p:spPr>
          <a:xfrm>
            <a:off x="241540" y="198408"/>
            <a:ext cx="64094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</a:rPr>
              <a:t>Spelling @ PPS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6048B6-C0AB-4554-BC1A-E625E390A89F}"/>
              </a:ext>
            </a:extLst>
          </p:cNvPr>
          <p:cNvSpPr txBox="1"/>
          <p:nvPr/>
        </p:nvSpPr>
        <p:spPr>
          <a:xfrm>
            <a:off x="97655" y="1101434"/>
            <a:ext cx="38529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Statutory Spellings</a:t>
            </a:r>
          </a:p>
          <a:p>
            <a:endParaRPr lang="en-GB" dirty="0"/>
          </a:p>
          <a:p>
            <a:r>
              <a:rPr lang="en-GB" dirty="0"/>
              <a:t>Highlighted in weekly spellings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A2D0FA7-3526-4107-A0E1-A5313BC3DA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6106" y="125199"/>
            <a:ext cx="7814354" cy="475751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3EB04C8-ADEA-41AA-BF43-D60DA0C25D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7424" y="2927223"/>
            <a:ext cx="7946398" cy="49416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E37327-3F16-4FD5-B683-6AE8A3D7D4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9035" y="2202148"/>
            <a:ext cx="1619048" cy="46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915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48C8BD-479F-4A7F-BFAB-60B3EC2F7E51}"/>
              </a:ext>
            </a:extLst>
          </p:cNvPr>
          <p:cNvSpPr txBox="1"/>
          <p:nvPr/>
        </p:nvSpPr>
        <p:spPr>
          <a:xfrm>
            <a:off x="241540" y="198408"/>
            <a:ext cx="64094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</a:rPr>
              <a:t>Spelling @ PPS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6048B6-C0AB-4554-BC1A-E625E390A89F}"/>
              </a:ext>
            </a:extLst>
          </p:cNvPr>
          <p:cNvSpPr txBox="1"/>
          <p:nvPr/>
        </p:nvSpPr>
        <p:spPr>
          <a:xfrm>
            <a:off x="4187487" y="198408"/>
            <a:ext cx="7832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Each week’s rule or pattern is introduced and taught explicitly. Later that week or the next week, words are tested using a weekly dictation test.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2C97648-2C26-412B-9DBE-FDEB183F7F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38" y="1353959"/>
            <a:ext cx="6995604" cy="46007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3C2DFBB-A4CE-4D59-8066-CD31385F4C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0364" y="1002101"/>
            <a:ext cx="4800000" cy="57238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C9725A-D2E6-4563-BFFC-DFC72B20A6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6454" y="2444918"/>
            <a:ext cx="6910366" cy="42809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7839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7196D1-5BF6-4D8E-B110-F3DC8CCAEB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318" y="1492355"/>
            <a:ext cx="11445774" cy="513562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4B0CDB8-5A97-4080-A418-2D2E5159B0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784" y="1154051"/>
            <a:ext cx="8071470" cy="54184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911217B-4C59-4F36-B246-3E58BBFBCE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932" y="163554"/>
            <a:ext cx="3512127" cy="79306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C2DA59-80BD-4F4A-A8FC-D6589B0FB751}"/>
              </a:ext>
            </a:extLst>
          </p:cNvPr>
          <p:cNvSpPr txBox="1"/>
          <p:nvPr/>
        </p:nvSpPr>
        <p:spPr>
          <a:xfrm>
            <a:off x="3843026" y="62523"/>
            <a:ext cx="80714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Focuses on segmenting and blending words so has good continuity with our phonics teaching</a:t>
            </a:r>
          </a:p>
          <a:p>
            <a:r>
              <a:rPr lang="en-GB" dirty="0"/>
              <a:t>Words are put into context in ambitious sentences. This helps to build vocabulary.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059528-04B5-4544-82E6-1336E2D654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077" y="1156633"/>
            <a:ext cx="8019639" cy="54941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AD1B1A8-CAD0-4070-8496-FD15B11DDA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5784" y="1208452"/>
            <a:ext cx="7807717" cy="53489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6D4045F-9FBA-416E-A661-FC7AB681EC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0773" y="1163771"/>
            <a:ext cx="8024943" cy="54977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2D7C0F8-AA5C-45FB-833E-75E36C40D1F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7504" y="1171390"/>
            <a:ext cx="7915912" cy="54230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C4C5451-D7DD-4C7A-A4EF-76929D98F29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01895" y="1137852"/>
            <a:ext cx="7964663" cy="53489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BCDFCB7-A8C3-4F6A-9863-4948A8F5691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4294" y="1037837"/>
            <a:ext cx="6653342" cy="419914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ACC1ABD-14A8-4627-85EC-75C31E9A458B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t="33435"/>
          <a:stretch/>
        </p:blipFill>
        <p:spPr>
          <a:xfrm>
            <a:off x="3931846" y="2966551"/>
            <a:ext cx="8104762" cy="364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960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48C8BD-479F-4A7F-BFAB-60B3EC2F7E51}"/>
              </a:ext>
            </a:extLst>
          </p:cNvPr>
          <p:cNvSpPr txBox="1"/>
          <p:nvPr/>
        </p:nvSpPr>
        <p:spPr>
          <a:xfrm>
            <a:off x="241539" y="198408"/>
            <a:ext cx="113696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</a:rPr>
              <a:t>Writing Expectations – End of KS1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0C001E-7E0A-4FB0-82E3-CCF166DBAF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832" y="1105695"/>
            <a:ext cx="9451120" cy="5568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462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4D5195E-BAA8-4EB6-9A62-17155C6E8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158" y="1882997"/>
            <a:ext cx="5286052" cy="4818025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Adverbials show sequencing of events</a:t>
            </a:r>
          </a:p>
          <a:p>
            <a:r>
              <a:rPr lang="en-GB" dirty="0">
                <a:solidFill>
                  <a:srgbClr val="00B050"/>
                </a:solidFill>
              </a:rPr>
              <a:t>Co-ordinating conjunction (and) joins main clauses correctly</a:t>
            </a:r>
          </a:p>
          <a:p>
            <a:r>
              <a:rPr lang="en-GB" dirty="0">
                <a:solidFill>
                  <a:schemeClr val="accent1"/>
                </a:solidFill>
              </a:rPr>
              <a:t>Present, past and past perfect tenses help to establish the relationship between the events</a:t>
            </a:r>
          </a:p>
          <a:p>
            <a:r>
              <a:rPr lang="en-GB" dirty="0">
                <a:solidFill>
                  <a:srgbClr val="FF0066"/>
                </a:solidFill>
              </a:rPr>
              <a:t>Sentence demarcated with capital letters, full stops and exclamation marks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11133E3-CFDE-421D-8470-22721D202E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3647" y="156977"/>
            <a:ext cx="6080195" cy="65440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8FD0FD7-2C07-4683-9011-98155BBDAC4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7875"/>
          <a:stretch/>
        </p:blipFill>
        <p:spPr>
          <a:xfrm>
            <a:off x="278157" y="156977"/>
            <a:ext cx="3812580" cy="1480094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57F3C45-CA81-42CF-9B07-806EBF255DC3}"/>
              </a:ext>
            </a:extLst>
          </p:cNvPr>
          <p:cNvSpPr/>
          <p:nvPr/>
        </p:nvSpPr>
        <p:spPr>
          <a:xfrm>
            <a:off x="5983061" y="3576478"/>
            <a:ext cx="3008671" cy="501445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096C9F1-1BD5-42FD-9B25-94B4880E87C6}"/>
              </a:ext>
            </a:extLst>
          </p:cNvPr>
          <p:cNvSpPr/>
          <p:nvPr/>
        </p:nvSpPr>
        <p:spPr>
          <a:xfrm>
            <a:off x="8485239" y="451943"/>
            <a:ext cx="3008671" cy="501445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BAB26BF-D44D-4A7D-99B2-C8B330B9E086}"/>
              </a:ext>
            </a:extLst>
          </p:cNvPr>
          <p:cNvSpPr/>
          <p:nvPr/>
        </p:nvSpPr>
        <p:spPr>
          <a:xfrm>
            <a:off x="9734068" y="5675665"/>
            <a:ext cx="2639830" cy="501445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061B6355-8452-4596-B855-57E6E1FA2373}"/>
              </a:ext>
            </a:extLst>
          </p:cNvPr>
          <p:cNvSpPr/>
          <p:nvPr/>
        </p:nvSpPr>
        <p:spPr>
          <a:xfrm>
            <a:off x="6096000" y="6164814"/>
            <a:ext cx="2895732" cy="501445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57BF7974-9EF2-48DB-A3CC-508B46AE11EA}"/>
              </a:ext>
            </a:extLst>
          </p:cNvPr>
          <p:cNvSpPr/>
          <p:nvPr/>
        </p:nvSpPr>
        <p:spPr>
          <a:xfrm>
            <a:off x="7369408" y="909136"/>
            <a:ext cx="1346889" cy="501445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2D4FEE7-07CF-4930-833F-7310FB755955}"/>
              </a:ext>
            </a:extLst>
          </p:cNvPr>
          <p:cNvSpPr/>
          <p:nvPr/>
        </p:nvSpPr>
        <p:spPr>
          <a:xfrm>
            <a:off x="9542337" y="3057655"/>
            <a:ext cx="1459960" cy="501445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1B5549D-49ED-488E-9B6A-D4110B34E75B}"/>
              </a:ext>
            </a:extLst>
          </p:cNvPr>
          <p:cNvSpPr/>
          <p:nvPr/>
        </p:nvSpPr>
        <p:spPr>
          <a:xfrm>
            <a:off x="8082377" y="5223552"/>
            <a:ext cx="909355" cy="501445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BCCEEA43-F045-4FF8-B6B5-D5D27F0750BC}"/>
              </a:ext>
            </a:extLst>
          </p:cNvPr>
          <p:cNvSpPr/>
          <p:nvPr/>
        </p:nvSpPr>
        <p:spPr>
          <a:xfrm>
            <a:off x="9734068" y="5656160"/>
            <a:ext cx="909355" cy="501445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B2E0078-C0D3-4C0C-9534-9AE825A00FA3}"/>
              </a:ext>
            </a:extLst>
          </p:cNvPr>
          <p:cNvSpPr/>
          <p:nvPr/>
        </p:nvSpPr>
        <p:spPr>
          <a:xfrm>
            <a:off x="8716298" y="2647323"/>
            <a:ext cx="693174" cy="501445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7700E71-600D-40F1-B218-4C55B0B09B45}"/>
              </a:ext>
            </a:extLst>
          </p:cNvPr>
          <p:cNvSpPr/>
          <p:nvPr/>
        </p:nvSpPr>
        <p:spPr>
          <a:xfrm>
            <a:off x="6096000" y="390314"/>
            <a:ext cx="5569973" cy="1368090"/>
          </a:xfrm>
          <a:prstGeom prst="roundRect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740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1" animBg="1"/>
      <p:bldP spid="14" grpId="2" animBg="1"/>
      <p:bldP spid="15" grpId="0" animBg="1"/>
      <p:bldP spid="15" grpId="1" animBg="1"/>
      <p:bldP spid="16" grpId="0" animBg="1"/>
      <p:bldP spid="1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72D36B-5678-40A6-83AA-9F270D8A6D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449" y="604684"/>
            <a:ext cx="7083927" cy="61146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B77AAEB-CDAB-4272-8B65-7A205D76BB7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7853"/>
          <a:stretch/>
        </p:blipFill>
        <p:spPr>
          <a:xfrm>
            <a:off x="95277" y="138618"/>
            <a:ext cx="4067649" cy="1717703"/>
          </a:xfrm>
          <a:prstGeom prst="rect">
            <a:avLst/>
          </a:prstGeom>
        </p:spPr>
      </p:pic>
      <p:sp>
        <p:nvSpPr>
          <p:cNvPr id="5" name="Content Placeholder 9">
            <a:extLst>
              <a:ext uri="{FF2B5EF4-FFF2-40B4-BE49-F238E27FC236}">
                <a16:creationId xmlns:a16="http://schemas.microsoft.com/office/drawing/2014/main" id="{B8C4BD90-42D8-425A-8C8D-06AC62D5F2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624" y="1882998"/>
            <a:ext cx="4638602" cy="4602024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Expanded noun phrases highlight specific features</a:t>
            </a:r>
          </a:p>
          <a:p>
            <a:r>
              <a:rPr lang="en-GB" dirty="0">
                <a:solidFill>
                  <a:srgbClr val="00B050"/>
                </a:solidFill>
              </a:rPr>
              <a:t>The passive voice creates a more formal tone</a:t>
            </a:r>
          </a:p>
          <a:p>
            <a:r>
              <a:rPr lang="en-GB" dirty="0">
                <a:solidFill>
                  <a:schemeClr val="accent1"/>
                </a:solidFill>
              </a:rPr>
              <a:t>Subordinate clause alerts the reader to important information in the main clause</a:t>
            </a:r>
          </a:p>
          <a:p>
            <a:r>
              <a:rPr lang="en-GB" dirty="0">
                <a:solidFill>
                  <a:srgbClr val="FF0066"/>
                </a:solidFill>
              </a:rPr>
              <a:t>Letters are sized correctly and consistently and have appropriate spacing.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15104C1-CFD5-4D1A-9EA0-F0AC20F51096}"/>
              </a:ext>
            </a:extLst>
          </p:cNvPr>
          <p:cNvSpPr/>
          <p:nvPr/>
        </p:nvSpPr>
        <p:spPr>
          <a:xfrm>
            <a:off x="6558247" y="2678943"/>
            <a:ext cx="4694772" cy="501445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25A035C-C648-494B-8281-EE287E359257}"/>
              </a:ext>
            </a:extLst>
          </p:cNvPr>
          <p:cNvSpPr/>
          <p:nvPr/>
        </p:nvSpPr>
        <p:spPr>
          <a:xfrm>
            <a:off x="9064155" y="3923299"/>
            <a:ext cx="2973221" cy="501445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7EE7891-7E3B-49C5-B758-FEA26DCB0115}"/>
              </a:ext>
            </a:extLst>
          </p:cNvPr>
          <p:cNvSpPr/>
          <p:nvPr/>
        </p:nvSpPr>
        <p:spPr>
          <a:xfrm>
            <a:off x="9304810" y="4389365"/>
            <a:ext cx="2346415" cy="501445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CA7BB2F-C6DD-4454-8C63-BB36FD9258F7}"/>
              </a:ext>
            </a:extLst>
          </p:cNvPr>
          <p:cNvSpPr/>
          <p:nvPr/>
        </p:nvSpPr>
        <p:spPr>
          <a:xfrm>
            <a:off x="5033881" y="4890810"/>
            <a:ext cx="1735629" cy="501445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FB23D84-0847-4CDC-84EA-176628EA87B1}"/>
              </a:ext>
            </a:extLst>
          </p:cNvPr>
          <p:cNvSpPr/>
          <p:nvPr/>
        </p:nvSpPr>
        <p:spPr>
          <a:xfrm>
            <a:off x="5033881" y="5303651"/>
            <a:ext cx="3770906" cy="501445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5ADE435-D537-4BD3-BA8C-868588F0BCB1}"/>
              </a:ext>
            </a:extLst>
          </p:cNvPr>
          <p:cNvSpPr/>
          <p:nvPr/>
        </p:nvSpPr>
        <p:spPr>
          <a:xfrm>
            <a:off x="8885219" y="5299384"/>
            <a:ext cx="2766006" cy="501445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6856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48C8BD-479F-4A7F-BFAB-60B3EC2F7E51}"/>
              </a:ext>
            </a:extLst>
          </p:cNvPr>
          <p:cNvSpPr txBox="1"/>
          <p:nvPr/>
        </p:nvSpPr>
        <p:spPr>
          <a:xfrm>
            <a:off x="241539" y="198408"/>
            <a:ext cx="113696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</a:rPr>
              <a:t>Writing Expectations – End of KS2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39F10FA-593A-4A25-8218-927CE53058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38" y="1051992"/>
            <a:ext cx="8378405" cy="5692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3568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9CA8C6D-65AE-4113-ABE7-4CC1379220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3621"/>
          <a:stretch/>
        </p:blipFill>
        <p:spPr>
          <a:xfrm>
            <a:off x="143978" y="130585"/>
            <a:ext cx="4175359" cy="14761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748020-94EB-43EB-A507-B7EA71EE45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3212" y="130585"/>
            <a:ext cx="6208851" cy="6667871"/>
          </a:xfrm>
          <a:prstGeom prst="rect">
            <a:avLst/>
          </a:prstGeom>
        </p:spPr>
      </p:pic>
      <p:sp>
        <p:nvSpPr>
          <p:cNvPr id="4" name="Content Placeholder 9">
            <a:extLst>
              <a:ext uri="{FF2B5EF4-FFF2-40B4-BE49-F238E27FC236}">
                <a16:creationId xmlns:a16="http://schemas.microsoft.com/office/drawing/2014/main" id="{495AB41E-1D61-456B-99AC-3C8979708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158" y="1882997"/>
            <a:ext cx="5286052" cy="4818025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Correctly punctuated dialogue to establish the characters, setting and plot</a:t>
            </a:r>
          </a:p>
          <a:p>
            <a:r>
              <a:rPr lang="en-GB" dirty="0">
                <a:solidFill>
                  <a:srgbClr val="00B050"/>
                </a:solidFill>
              </a:rPr>
              <a:t>Expanded noun phrases, including prepositions, convey detail concisely</a:t>
            </a:r>
          </a:p>
          <a:p>
            <a:r>
              <a:rPr lang="en-GB" dirty="0">
                <a:solidFill>
                  <a:schemeClr val="accent1"/>
                </a:solidFill>
              </a:rPr>
              <a:t>Multi-clause sentence shows control of a range of subordinate clauses</a:t>
            </a:r>
          </a:p>
          <a:p>
            <a:r>
              <a:rPr lang="en-GB" dirty="0">
                <a:solidFill>
                  <a:srgbClr val="FF0066"/>
                </a:solidFill>
              </a:rPr>
              <a:t>Question shows awareness of the reader. Modal verb ‘could’ indicates possibility.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476E9B-8992-44F0-86F6-55E6DFC46B70}"/>
              </a:ext>
            </a:extLst>
          </p:cNvPr>
          <p:cNvSpPr/>
          <p:nvPr/>
        </p:nvSpPr>
        <p:spPr>
          <a:xfrm>
            <a:off x="5779647" y="321515"/>
            <a:ext cx="5797837" cy="1064833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B26743B-2249-41CB-932D-3DC29C980703}"/>
              </a:ext>
            </a:extLst>
          </p:cNvPr>
          <p:cNvSpPr/>
          <p:nvPr/>
        </p:nvSpPr>
        <p:spPr>
          <a:xfrm>
            <a:off x="5948651" y="1326555"/>
            <a:ext cx="5797836" cy="55644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3AF4AB3-34B4-4F07-8F39-6A3D0F38B78F}"/>
              </a:ext>
            </a:extLst>
          </p:cNvPr>
          <p:cNvSpPr/>
          <p:nvPr/>
        </p:nvSpPr>
        <p:spPr>
          <a:xfrm>
            <a:off x="6035285" y="3342632"/>
            <a:ext cx="5711201" cy="127361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FE017EF-17AB-4ADC-A4B3-932544C512C6}"/>
              </a:ext>
            </a:extLst>
          </p:cNvPr>
          <p:cNvSpPr/>
          <p:nvPr/>
        </p:nvSpPr>
        <p:spPr>
          <a:xfrm>
            <a:off x="6057014" y="5531445"/>
            <a:ext cx="5797836" cy="692374"/>
          </a:xfrm>
          <a:prstGeom prst="roundRect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361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7DD7FFD1-CD2B-4F3D-ACBF-1275BC4C88F1}"/>
              </a:ext>
            </a:extLst>
          </p:cNvPr>
          <p:cNvGrpSpPr/>
          <p:nvPr/>
        </p:nvGrpSpPr>
        <p:grpSpPr>
          <a:xfrm>
            <a:off x="6299001" y="163082"/>
            <a:ext cx="5643063" cy="6557758"/>
            <a:chOff x="6472737" y="501410"/>
            <a:chExt cx="4952381" cy="597146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87D96265-4150-418B-8123-4CD3B87797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6472737" y="501410"/>
              <a:ext cx="4952381" cy="2866667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4176E53D-27E0-450A-A096-9371F0F1143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6472737" y="3291923"/>
              <a:ext cx="4952381" cy="3180952"/>
            </a:xfrm>
            <a:prstGeom prst="rect">
              <a:avLst/>
            </a:prstGeom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5BD5440C-EBE0-455C-8D98-A848C6E2AFE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5420"/>
          <a:stretch/>
        </p:blipFill>
        <p:spPr>
          <a:xfrm>
            <a:off x="113684" y="163082"/>
            <a:ext cx="4013148" cy="1542857"/>
          </a:xfrm>
          <a:prstGeom prst="rect">
            <a:avLst/>
          </a:prstGeom>
        </p:spPr>
      </p:pic>
      <p:sp>
        <p:nvSpPr>
          <p:cNvPr id="8" name="Content Placeholder 9">
            <a:extLst>
              <a:ext uri="{FF2B5EF4-FFF2-40B4-BE49-F238E27FC236}">
                <a16:creationId xmlns:a16="http://schemas.microsoft.com/office/drawing/2014/main" id="{A3501001-17DA-4C3A-823E-73CFC2DD96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9936" y="2221743"/>
            <a:ext cx="5614842" cy="4818025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Preposition phrases add detail and indicate the relationship between past and present</a:t>
            </a:r>
          </a:p>
          <a:p>
            <a:r>
              <a:rPr lang="en-GB" dirty="0">
                <a:solidFill>
                  <a:srgbClr val="00B050"/>
                </a:solidFill>
              </a:rPr>
              <a:t>Vocabulary choices convey an appropriately formal tone</a:t>
            </a:r>
          </a:p>
          <a:p>
            <a:r>
              <a:rPr lang="en-GB" dirty="0">
                <a:solidFill>
                  <a:schemeClr val="accent1"/>
                </a:solidFill>
              </a:rPr>
              <a:t>Passive verbs also support formality</a:t>
            </a:r>
          </a:p>
          <a:p>
            <a:r>
              <a:rPr lang="en-GB" dirty="0">
                <a:solidFill>
                  <a:srgbClr val="FF0066"/>
                </a:solidFill>
              </a:rPr>
              <a:t>Handwriting is consistently sized and correctly joined. Spelling of most words is correct, including Year 5/6 statutory words, e.g. ancient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E4AC9E5-DCFC-47A0-8FBB-94A4EFA958B4}"/>
              </a:ext>
            </a:extLst>
          </p:cNvPr>
          <p:cNvSpPr/>
          <p:nvPr/>
        </p:nvSpPr>
        <p:spPr>
          <a:xfrm>
            <a:off x="6270779" y="2221743"/>
            <a:ext cx="5643063" cy="1005831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809FE92-DD55-4EEA-85B0-3C7B672A2FD3}"/>
              </a:ext>
            </a:extLst>
          </p:cNvPr>
          <p:cNvSpPr/>
          <p:nvPr/>
        </p:nvSpPr>
        <p:spPr>
          <a:xfrm>
            <a:off x="6270779" y="4852218"/>
            <a:ext cx="3404164" cy="324466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A061BBB-9524-4F9D-BF84-8DA83FCA77DF}"/>
              </a:ext>
            </a:extLst>
          </p:cNvPr>
          <p:cNvSpPr/>
          <p:nvPr/>
        </p:nvSpPr>
        <p:spPr>
          <a:xfrm>
            <a:off x="6299000" y="5291150"/>
            <a:ext cx="3538173" cy="324466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06A717-857A-424D-81C6-79EEC7262C2B}"/>
              </a:ext>
            </a:extLst>
          </p:cNvPr>
          <p:cNvSpPr/>
          <p:nvPr/>
        </p:nvSpPr>
        <p:spPr>
          <a:xfrm>
            <a:off x="7688098" y="6059342"/>
            <a:ext cx="3658081" cy="324466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7D4ECEC2-A144-431D-8B55-23798BBDE44E}"/>
              </a:ext>
            </a:extLst>
          </p:cNvPr>
          <p:cNvSpPr/>
          <p:nvPr/>
        </p:nvSpPr>
        <p:spPr>
          <a:xfrm>
            <a:off x="9175805" y="5096786"/>
            <a:ext cx="2345636" cy="27308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47171F3-96AE-40BB-B7FE-D55D154E40F7}"/>
              </a:ext>
            </a:extLst>
          </p:cNvPr>
          <p:cNvSpPr/>
          <p:nvPr/>
        </p:nvSpPr>
        <p:spPr>
          <a:xfrm>
            <a:off x="6318719" y="5301420"/>
            <a:ext cx="5027460" cy="27308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9457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48C8BD-479F-4A7F-BFAB-60B3EC2F7E51}"/>
              </a:ext>
            </a:extLst>
          </p:cNvPr>
          <p:cNvSpPr txBox="1"/>
          <p:nvPr/>
        </p:nvSpPr>
        <p:spPr>
          <a:xfrm>
            <a:off x="241539" y="198408"/>
            <a:ext cx="113696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</a:rPr>
              <a:t>Assessment in other year groups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C41A6F-5D47-4AA2-B50D-4DD2A55A5A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421" y="1068732"/>
            <a:ext cx="3736209" cy="56319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875767-6BB2-4F1C-AB54-86C3D12F25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7895" y="1068732"/>
            <a:ext cx="3736209" cy="52168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4DF59B5-4693-48D2-9818-1605C7ADE7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6369" y="1068732"/>
            <a:ext cx="3736209" cy="34456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5BB1B39-DBEF-4A6E-8D12-10BD297CF8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86369" y="4676785"/>
            <a:ext cx="3182696" cy="2006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3150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48C8BD-479F-4A7F-BFAB-60B3EC2F7E51}"/>
              </a:ext>
            </a:extLst>
          </p:cNvPr>
          <p:cNvSpPr txBox="1"/>
          <p:nvPr/>
        </p:nvSpPr>
        <p:spPr>
          <a:xfrm>
            <a:off x="241539" y="198408"/>
            <a:ext cx="113696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</a:rPr>
              <a:t>Common Misconceptions and Difficulties</a:t>
            </a:r>
          </a:p>
        </p:txBody>
      </p:sp>
      <p:pic>
        <p:nvPicPr>
          <p:cNvPr id="7172" name="Picture 4" descr="Grammar Police T-Shirt | SnorgTees">
            <a:extLst>
              <a:ext uri="{FF2B5EF4-FFF2-40B4-BE49-F238E27FC236}">
                <a16:creationId xmlns:a16="http://schemas.microsoft.com/office/drawing/2014/main" id="{47F78BD8-A9F4-4898-9169-BF47ABD178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107" y="1225296"/>
            <a:ext cx="4718304" cy="4718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83598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59FEC-1205-4EDE-8946-80E9013DC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795957" y="5172"/>
            <a:ext cx="9291215" cy="1049235"/>
          </a:xfrm>
        </p:spPr>
        <p:txBody>
          <a:bodyPr/>
          <a:lstStyle/>
          <a:p>
            <a:r>
              <a:rPr lang="en-GB" dirty="0"/>
              <a:t>homophones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71855-854B-4863-8287-ED0450684F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241" y="877528"/>
            <a:ext cx="9291215" cy="345061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Words that sound the same but are spelled differently</a:t>
            </a:r>
          </a:p>
        </p:txBody>
      </p:sp>
      <p:pic>
        <p:nvPicPr>
          <p:cNvPr id="1026" name="Picture 2" descr="What does their, there, they're mean? - Quora">
            <a:extLst>
              <a:ext uri="{FF2B5EF4-FFF2-40B4-BE49-F238E27FC236}">
                <a16:creationId xmlns:a16="http://schemas.microsoft.com/office/drawing/2014/main" id="{B05AF2DF-E6AF-42CC-9BB6-C875C72115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41" y="1445496"/>
            <a:ext cx="3434044" cy="370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You're vs. Your? Difference and Examples">
            <a:extLst>
              <a:ext uri="{FF2B5EF4-FFF2-40B4-BE49-F238E27FC236}">
                <a16:creationId xmlns:a16="http://schemas.microsoft.com/office/drawing/2014/main" id="{C8BF2953-9281-4577-BAD4-07C2164F8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285" y="3733647"/>
            <a:ext cx="5810250" cy="293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re vs Our vs Hour - How are they different?">
            <a:extLst>
              <a:ext uri="{FF2B5EF4-FFF2-40B4-BE49-F238E27FC236}">
                <a16:creationId xmlns:a16="http://schemas.microsoft.com/office/drawing/2014/main" id="{B270BACF-477F-4C02-9011-62FD731A13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5" t="2322" r="1681" b="8904"/>
          <a:stretch/>
        </p:blipFill>
        <p:spPr bwMode="auto">
          <a:xfrm>
            <a:off x="8749518" y="265472"/>
            <a:ext cx="3123241" cy="4439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7AC2B5C-9965-4A97-8FFB-7D056CA5D3C6}"/>
              </a:ext>
            </a:extLst>
          </p:cNvPr>
          <p:cNvSpPr/>
          <p:nvPr/>
        </p:nvSpPr>
        <p:spPr>
          <a:xfrm>
            <a:off x="3814141" y="2002669"/>
            <a:ext cx="48745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FFC000"/>
                </a:solidFill>
              </a:rPr>
              <a:t>Try to point these out when reading together and correct mistakes when children write.</a:t>
            </a:r>
          </a:p>
        </p:txBody>
      </p:sp>
    </p:spTree>
    <p:extLst>
      <p:ext uri="{BB962C8B-B14F-4D97-AF65-F5344CB8AC3E}">
        <p14:creationId xmlns:p14="http://schemas.microsoft.com/office/powerpoint/2010/main" val="5777481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59FEC-1205-4EDE-8946-80E9013DC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203125" y="19665"/>
            <a:ext cx="9291215" cy="1049235"/>
          </a:xfrm>
        </p:spPr>
        <p:txBody>
          <a:bodyPr/>
          <a:lstStyle/>
          <a:p>
            <a:r>
              <a:rPr lang="en-GB" dirty="0"/>
              <a:t>Tense and tense agreement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71855-854B-4863-8287-ED0450684F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242" y="877528"/>
            <a:ext cx="5196656" cy="572974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400" dirty="0"/>
              <a:t>Year 2 – use the present and past tenses including the progressive form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Year 3 – use the present perfect form of verbs in contrast to the past tense</a:t>
            </a:r>
          </a:p>
          <a:p>
            <a:endParaRPr lang="en-GB" sz="2400" dirty="0"/>
          </a:p>
          <a:p>
            <a:endParaRPr lang="en-GB" sz="2400" dirty="0"/>
          </a:p>
          <a:p>
            <a:pPr marL="0" indent="0">
              <a:buNone/>
            </a:pPr>
            <a:r>
              <a:rPr lang="en-GB" sz="2400" dirty="0"/>
              <a:t>Year 6 – use the perfect form of verbs to mark relationships of time and cause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F75EE5C-1DB6-4FCE-9DA4-8B501A3CD8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395599"/>
              </p:ext>
            </p:extLst>
          </p:nvPr>
        </p:nvGraphicFramePr>
        <p:xfrm>
          <a:off x="5940323" y="965542"/>
          <a:ext cx="5681407" cy="13917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6826">
                  <a:extLst>
                    <a:ext uri="{9D8B030D-6E8A-4147-A177-3AD203B41FA5}">
                      <a16:colId xmlns:a16="http://schemas.microsoft.com/office/drawing/2014/main" val="3067996720"/>
                    </a:ext>
                  </a:extLst>
                </a:gridCol>
                <a:gridCol w="1887793">
                  <a:extLst>
                    <a:ext uri="{9D8B030D-6E8A-4147-A177-3AD203B41FA5}">
                      <a16:colId xmlns:a16="http://schemas.microsoft.com/office/drawing/2014/main" val="3550296009"/>
                    </a:ext>
                  </a:extLst>
                </a:gridCol>
                <a:gridCol w="1946788">
                  <a:extLst>
                    <a:ext uri="{9D8B030D-6E8A-4147-A177-3AD203B41FA5}">
                      <a16:colId xmlns:a16="http://schemas.microsoft.com/office/drawing/2014/main" val="2179346854"/>
                    </a:ext>
                  </a:extLst>
                </a:gridCol>
              </a:tblGrid>
              <a:tr h="46390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Present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4266708"/>
                  </a:ext>
                </a:extLst>
              </a:tr>
              <a:tr h="463903">
                <a:tc>
                  <a:txBody>
                    <a:bodyPr/>
                    <a:lstStyle/>
                    <a:p>
                      <a:r>
                        <a:rPr lang="en-GB" b="1" dirty="0"/>
                        <a:t>Simple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ran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run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6611004"/>
                  </a:ext>
                </a:extLst>
              </a:tr>
              <a:tr h="463903">
                <a:tc>
                  <a:txBody>
                    <a:bodyPr/>
                    <a:lstStyle/>
                    <a:p>
                      <a:r>
                        <a:rPr lang="en-GB" b="1" dirty="0"/>
                        <a:t>Progressive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was running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am running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0478705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D213570-7C7E-402F-8CF9-7E749B174F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606412"/>
              </p:ext>
            </p:extLst>
          </p:nvPr>
        </p:nvGraphicFramePr>
        <p:xfrm>
          <a:off x="5940322" y="3046548"/>
          <a:ext cx="5681407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0722">
                  <a:extLst>
                    <a:ext uri="{9D8B030D-6E8A-4147-A177-3AD203B41FA5}">
                      <a16:colId xmlns:a16="http://schemas.microsoft.com/office/drawing/2014/main" val="3465756441"/>
                    </a:ext>
                  </a:extLst>
                </a:gridCol>
                <a:gridCol w="2890685">
                  <a:extLst>
                    <a:ext uri="{9D8B030D-6E8A-4147-A177-3AD203B41FA5}">
                      <a16:colId xmlns:a16="http://schemas.microsoft.com/office/drawing/2014/main" val="19434633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Past simple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bg1"/>
                          </a:solidFill>
                        </a:rPr>
                        <a:t>I ran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2695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Past progressive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bg1"/>
                          </a:solidFill>
                        </a:rPr>
                        <a:t>I was running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15560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Present perfect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bg1"/>
                          </a:solidFill>
                        </a:rPr>
                        <a:t>I have run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87926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B04BF9F-5120-4C06-864D-E892A1B7FC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542797"/>
              </p:ext>
            </p:extLst>
          </p:nvPr>
        </p:nvGraphicFramePr>
        <p:xfrm>
          <a:off x="5940322" y="4848365"/>
          <a:ext cx="5681406" cy="1576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845">
                  <a:extLst>
                    <a:ext uri="{9D8B030D-6E8A-4147-A177-3AD203B41FA5}">
                      <a16:colId xmlns:a16="http://schemas.microsoft.com/office/drawing/2014/main" val="3067996720"/>
                    </a:ext>
                  </a:extLst>
                </a:gridCol>
                <a:gridCol w="2035277">
                  <a:extLst>
                    <a:ext uri="{9D8B030D-6E8A-4147-A177-3AD203B41FA5}">
                      <a16:colId xmlns:a16="http://schemas.microsoft.com/office/drawing/2014/main" val="3550296009"/>
                    </a:ext>
                  </a:extLst>
                </a:gridCol>
                <a:gridCol w="1976284">
                  <a:extLst>
                    <a:ext uri="{9D8B030D-6E8A-4147-A177-3AD203B41FA5}">
                      <a16:colId xmlns:a16="http://schemas.microsoft.com/office/drawing/2014/main" val="2179346854"/>
                    </a:ext>
                  </a:extLst>
                </a:gridCol>
              </a:tblGrid>
              <a:tr h="46390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Present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4266708"/>
                  </a:ext>
                </a:extLst>
              </a:tr>
              <a:tr h="380609">
                <a:tc>
                  <a:txBody>
                    <a:bodyPr/>
                    <a:lstStyle/>
                    <a:p>
                      <a:r>
                        <a:rPr lang="en-GB" b="1" dirty="0"/>
                        <a:t>Simple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ran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run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507129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b="1" dirty="0"/>
                        <a:t>Progressive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was running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am running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6611004"/>
                  </a:ext>
                </a:extLst>
              </a:tr>
              <a:tr h="342163">
                <a:tc>
                  <a:txBody>
                    <a:bodyPr/>
                    <a:lstStyle/>
                    <a:p>
                      <a:r>
                        <a:rPr lang="en-GB" b="1" dirty="0"/>
                        <a:t>Perfect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had run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have run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0478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94202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59FEC-1205-4EDE-8946-80E9013DC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203125" y="19665"/>
            <a:ext cx="9291215" cy="1049235"/>
          </a:xfrm>
        </p:spPr>
        <p:txBody>
          <a:bodyPr/>
          <a:lstStyle/>
          <a:p>
            <a:r>
              <a:rPr lang="en-GB" dirty="0"/>
              <a:t>Tense and tense agreement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71855-854B-4863-8287-ED0450684F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066" y="1062979"/>
            <a:ext cx="5516073" cy="52837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/>
              <a:t>Children sometimes struggle to remember irregular verb forms </a:t>
            </a:r>
          </a:p>
          <a:p>
            <a:pPr marL="0" indent="0">
              <a:buNone/>
            </a:pPr>
            <a:r>
              <a:rPr lang="en-GB" sz="2400" dirty="0"/>
              <a:t>“I </a:t>
            </a:r>
            <a:r>
              <a:rPr lang="en-GB" sz="2400" dirty="0" err="1"/>
              <a:t>runned</a:t>
            </a:r>
            <a:r>
              <a:rPr lang="en-GB" sz="2400" dirty="0"/>
              <a:t>”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or to match the verb form with the tense</a:t>
            </a:r>
          </a:p>
          <a:p>
            <a:pPr marL="0" indent="0">
              <a:buNone/>
            </a:pPr>
            <a:r>
              <a:rPr lang="en-GB" sz="2400" dirty="0"/>
              <a:t>“I had ran”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or invent their own conjugations</a:t>
            </a:r>
          </a:p>
          <a:p>
            <a:pPr marL="0" indent="0">
              <a:buNone/>
            </a:pPr>
            <a:r>
              <a:rPr lang="en-GB" sz="2400" dirty="0"/>
              <a:t>“I writ”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E858D93-C8A3-48BF-9A94-EACBB8EEEA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0119359"/>
              </p:ext>
            </p:extLst>
          </p:nvPr>
        </p:nvGraphicFramePr>
        <p:xfrm>
          <a:off x="6096000" y="1323501"/>
          <a:ext cx="5681406" cy="1576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845">
                  <a:extLst>
                    <a:ext uri="{9D8B030D-6E8A-4147-A177-3AD203B41FA5}">
                      <a16:colId xmlns:a16="http://schemas.microsoft.com/office/drawing/2014/main" val="3067996720"/>
                    </a:ext>
                  </a:extLst>
                </a:gridCol>
                <a:gridCol w="2035277">
                  <a:extLst>
                    <a:ext uri="{9D8B030D-6E8A-4147-A177-3AD203B41FA5}">
                      <a16:colId xmlns:a16="http://schemas.microsoft.com/office/drawing/2014/main" val="3550296009"/>
                    </a:ext>
                  </a:extLst>
                </a:gridCol>
                <a:gridCol w="1976284">
                  <a:extLst>
                    <a:ext uri="{9D8B030D-6E8A-4147-A177-3AD203B41FA5}">
                      <a16:colId xmlns:a16="http://schemas.microsoft.com/office/drawing/2014/main" val="2179346854"/>
                    </a:ext>
                  </a:extLst>
                </a:gridCol>
              </a:tblGrid>
              <a:tr h="46390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Present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4266708"/>
                  </a:ext>
                </a:extLst>
              </a:tr>
              <a:tr h="380609">
                <a:tc>
                  <a:txBody>
                    <a:bodyPr/>
                    <a:lstStyle/>
                    <a:p>
                      <a:r>
                        <a:rPr lang="en-GB" b="1" dirty="0"/>
                        <a:t>Simple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ran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run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507129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b="1" dirty="0"/>
                        <a:t>Progressive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was running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am running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6611004"/>
                  </a:ext>
                </a:extLst>
              </a:tr>
              <a:tr h="342163">
                <a:tc>
                  <a:txBody>
                    <a:bodyPr/>
                    <a:lstStyle/>
                    <a:p>
                      <a:r>
                        <a:rPr lang="en-GB" b="1" dirty="0"/>
                        <a:t>Perfect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had run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 have run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0478705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3A66F22B-12A6-4EC4-BCCF-FCEC0DA70D2C}"/>
              </a:ext>
            </a:extLst>
          </p:cNvPr>
          <p:cNvSpPr/>
          <p:nvPr/>
        </p:nvSpPr>
        <p:spPr>
          <a:xfrm>
            <a:off x="5666873" y="3710788"/>
            <a:ext cx="633006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FFC000"/>
                </a:solidFill>
              </a:rPr>
              <a:t>This is a really big part of using</a:t>
            </a:r>
          </a:p>
          <a:p>
            <a:pPr algn="ctr"/>
            <a:r>
              <a:rPr lang="en-GB" sz="2400" dirty="0">
                <a:solidFill>
                  <a:srgbClr val="FFC000"/>
                </a:solidFill>
              </a:rPr>
              <a:t>‘Standard English’.</a:t>
            </a:r>
          </a:p>
          <a:p>
            <a:pPr algn="ctr"/>
            <a:endParaRPr lang="en-GB" sz="2400" dirty="0">
              <a:solidFill>
                <a:srgbClr val="FFC000"/>
              </a:solidFill>
            </a:endParaRPr>
          </a:p>
          <a:p>
            <a:pPr algn="ctr"/>
            <a:r>
              <a:rPr lang="en-GB" sz="2400" dirty="0">
                <a:solidFill>
                  <a:srgbClr val="FFC000"/>
                </a:solidFill>
              </a:rPr>
              <a:t>Try to model using correct tenses in speech and gently correct children when they use an incorrect verb form.</a:t>
            </a:r>
          </a:p>
        </p:txBody>
      </p:sp>
    </p:spTree>
    <p:extLst>
      <p:ext uri="{BB962C8B-B14F-4D97-AF65-F5344CB8AC3E}">
        <p14:creationId xmlns:p14="http://schemas.microsoft.com/office/powerpoint/2010/main" val="35395059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59FEC-1205-4EDE-8946-80E9013DC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203125" y="19665"/>
            <a:ext cx="9291215" cy="1049235"/>
          </a:xfrm>
        </p:spPr>
        <p:txBody>
          <a:bodyPr/>
          <a:lstStyle/>
          <a:p>
            <a:r>
              <a:rPr lang="en-GB" dirty="0"/>
              <a:t>Tense and tense agreement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BCFFB9-9A59-4595-8D76-D343690D17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998" y="1068900"/>
            <a:ext cx="5180952" cy="27904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AAC7C8C-A30B-44A6-A662-37346CF69A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998" y="4051174"/>
            <a:ext cx="5180952" cy="14857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BC174C9-0288-47B1-A4CF-EC5BB507CC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4050" y="3795620"/>
            <a:ext cx="5133333" cy="29714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B44F815-6C2F-47ED-9625-D75FE7E79D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54050" y="226690"/>
            <a:ext cx="5180952" cy="336190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EE52D35-1D77-40BE-B7A9-FEE38A73F84D}"/>
              </a:ext>
            </a:extLst>
          </p:cNvPr>
          <p:cNvSpPr txBox="1"/>
          <p:nvPr/>
        </p:nvSpPr>
        <p:spPr>
          <a:xfrm>
            <a:off x="4044617" y="1785928"/>
            <a:ext cx="2298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66"/>
                </a:solidFill>
                <a:sym typeface="Wingdings" panose="05000000000000000000" pitchFamily="2" charset="2"/>
              </a:rPr>
              <a:t></a:t>
            </a:r>
            <a:endParaRPr lang="en-GB" sz="3600" b="1" dirty="0">
              <a:solidFill>
                <a:srgbClr val="FF0066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D738AB0-B025-4416-B82A-9923F998430D}"/>
              </a:ext>
            </a:extLst>
          </p:cNvPr>
          <p:cNvSpPr txBox="1"/>
          <p:nvPr/>
        </p:nvSpPr>
        <p:spPr>
          <a:xfrm>
            <a:off x="7942848" y="2055588"/>
            <a:ext cx="2298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66"/>
                </a:solidFill>
                <a:sym typeface="Wingdings" panose="05000000000000000000" pitchFamily="2" charset="2"/>
              </a:rPr>
              <a:t></a:t>
            </a:r>
            <a:endParaRPr lang="en-GB" sz="3600" b="1" dirty="0">
              <a:solidFill>
                <a:srgbClr val="FF0066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D042586-DDF2-46A6-AEF0-79650F4CAAD8}"/>
              </a:ext>
            </a:extLst>
          </p:cNvPr>
          <p:cNvSpPr txBox="1"/>
          <p:nvPr/>
        </p:nvSpPr>
        <p:spPr>
          <a:xfrm>
            <a:off x="517358" y="4920643"/>
            <a:ext cx="1540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66"/>
                </a:solidFill>
              </a:rPr>
              <a:t>began</a:t>
            </a:r>
            <a:endParaRPr lang="en-GB" dirty="0">
              <a:solidFill>
                <a:srgbClr val="FF0066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A0E75E-7B46-4E3B-A9CA-BECBBE6C0AA8}"/>
              </a:ext>
            </a:extLst>
          </p:cNvPr>
          <p:cNvSpPr txBox="1"/>
          <p:nvPr/>
        </p:nvSpPr>
        <p:spPr>
          <a:xfrm>
            <a:off x="2989684" y="5012975"/>
            <a:ext cx="1750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FF0066"/>
                </a:solidFill>
              </a:rPr>
              <a:t>approached</a:t>
            </a:r>
            <a:endParaRPr lang="en-GB" sz="1200" dirty="0">
              <a:solidFill>
                <a:srgbClr val="FF0066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C3674F0-4AC4-4CF8-A9BB-66D54AA790D7}"/>
              </a:ext>
            </a:extLst>
          </p:cNvPr>
          <p:cNvSpPr txBox="1"/>
          <p:nvPr/>
        </p:nvSpPr>
        <p:spPr>
          <a:xfrm>
            <a:off x="10056395" y="5733241"/>
            <a:ext cx="2298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66"/>
                </a:solidFill>
                <a:sym typeface="Wingdings" panose="05000000000000000000" pitchFamily="2" charset="2"/>
              </a:rPr>
              <a:t></a:t>
            </a:r>
            <a:endParaRPr lang="en-GB" sz="3600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923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6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59FEC-1205-4EDE-8946-80E9013DC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9665"/>
            <a:ext cx="4203290" cy="1049235"/>
          </a:xfrm>
        </p:spPr>
        <p:txBody>
          <a:bodyPr/>
          <a:lstStyle/>
          <a:p>
            <a:r>
              <a:rPr lang="en-GB" dirty="0"/>
              <a:t>apostrophes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71855-854B-4863-8287-ED0450684F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242" y="1323501"/>
            <a:ext cx="10668306" cy="52837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2 purposes:</a:t>
            </a:r>
          </a:p>
          <a:p>
            <a:r>
              <a:rPr lang="en-GB" sz="3200" dirty="0"/>
              <a:t>Omission (where letters are missed because 2 or more words have been used to form a contraction)</a:t>
            </a:r>
          </a:p>
          <a:p>
            <a:r>
              <a:rPr lang="en-GB" sz="3200" dirty="0"/>
              <a:t>Possession (to show ownership)</a:t>
            </a:r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4100" name="Picture 4" descr="Funny grammar mistakes: Apostrophes - Oxbridge Editing">
            <a:extLst>
              <a:ext uri="{FF2B5EF4-FFF2-40B4-BE49-F238E27FC236}">
                <a16:creationId xmlns:a16="http://schemas.microsoft.com/office/drawing/2014/main" id="{31CD5AE9-C2B2-4B88-A677-EAD1D54758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9" t="7865" r="10670" b="38468"/>
          <a:stretch/>
        </p:blipFill>
        <p:spPr bwMode="auto">
          <a:xfrm>
            <a:off x="106866" y="4942739"/>
            <a:ext cx="4806254" cy="1049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Don't ruin your holiday card with a misplaced apostrophe - Vox">
            <a:extLst>
              <a:ext uri="{FF2B5EF4-FFF2-40B4-BE49-F238E27FC236}">
                <a16:creationId xmlns:a16="http://schemas.microsoft.com/office/drawing/2014/main" id="{52A807EA-CF77-4CB5-8869-6A53BDDB8F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592" y="4311308"/>
            <a:ext cx="3448357" cy="2446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B674E71-30B7-4F06-9CCC-26953C0FB87A}"/>
              </a:ext>
            </a:extLst>
          </p:cNvPr>
          <p:cNvSpPr/>
          <p:nvPr/>
        </p:nvSpPr>
        <p:spPr>
          <a:xfrm rot="19938991">
            <a:off x="8818055" y="4352841"/>
            <a:ext cx="291406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SAT’s</a:t>
            </a:r>
          </a:p>
        </p:txBody>
      </p:sp>
      <p:sp>
        <p:nvSpPr>
          <p:cNvPr id="8" name="Multiplication Sign 7">
            <a:extLst>
              <a:ext uri="{FF2B5EF4-FFF2-40B4-BE49-F238E27FC236}">
                <a16:creationId xmlns:a16="http://schemas.microsoft.com/office/drawing/2014/main" id="{504515E1-D2E5-4739-9980-D5218EA934AB}"/>
              </a:ext>
            </a:extLst>
          </p:cNvPr>
          <p:cNvSpPr/>
          <p:nvPr/>
        </p:nvSpPr>
        <p:spPr>
          <a:xfrm>
            <a:off x="10373482" y="4176584"/>
            <a:ext cx="818535" cy="731839"/>
          </a:xfrm>
          <a:prstGeom prst="mathMultiply">
            <a:avLst>
              <a:gd name="adj1" fmla="val 11428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Multiplication Sign 12">
            <a:extLst>
              <a:ext uri="{FF2B5EF4-FFF2-40B4-BE49-F238E27FC236}">
                <a16:creationId xmlns:a16="http://schemas.microsoft.com/office/drawing/2014/main" id="{180B5C75-12A8-43F6-8103-9B9E41D53478}"/>
              </a:ext>
            </a:extLst>
          </p:cNvPr>
          <p:cNvSpPr/>
          <p:nvPr/>
        </p:nvSpPr>
        <p:spPr>
          <a:xfrm>
            <a:off x="1027079" y="5045740"/>
            <a:ext cx="582266" cy="541146"/>
          </a:xfrm>
          <a:prstGeom prst="mathMultiply">
            <a:avLst>
              <a:gd name="adj1" fmla="val 11428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F4BC4DE-C831-4884-8977-681EDBE020CA}"/>
              </a:ext>
            </a:extLst>
          </p:cNvPr>
          <p:cNvSpPr/>
          <p:nvPr/>
        </p:nvSpPr>
        <p:spPr>
          <a:xfrm>
            <a:off x="6087710" y="4492123"/>
            <a:ext cx="45397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</a:t>
            </a:r>
            <a:endParaRPr lang="en-US" sz="48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1817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59FEC-1205-4EDE-8946-80E9013DC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19665"/>
            <a:ext cx="6548285" cy="1049235"/>
          </a:xfrm>
        </p:spPr>
        <p:txBody>
          <a:bodyPr/>
          <a:lstStyle/>
          <a:p>
            <a:r>
              <a:rPr lang="en-GB" dirty="0"/>
              <a:t>Apostrophes for omission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6DC293-FC01-486A-8132-0291D398F2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9262" y="2446316"/>
            <a:ext cx="2685714" cy="39714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0B6B76-E16C-4884-8E2F-5787E1C0FD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94" y="1122322"/>
            <a:ext cx="2685714" cy="397142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F5B30AB-5247-4119-B774-B646E57EF6BF}"/>
              </a:ext>
            </a:extLst>
          </p:cNvPr>
          <p:cNvSpPr/>
          <p:nvPr/>
        </p:nvSpPr>
        <p:spPr>
          <a:xfrm>
            <a:off x="3150108" y="2446316"/>
            <a:ext cx="57342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</a:rPr>
              <a:t>it’s = it is</a:t>
            </a:r>
          </a:p>
          <a:p>
            <a:r>
              <a:rPr lang="en-GB" sz="4000" dirty="0">
                <a:solidFill>
                  <a:srgbClr val="FFC000"/>
                </a:solidFill>
              </a:rPr>
              <a:t>its = belongs to it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B6A87C-6FE3-49A5-A1AF-4AC8EEE25AC3}"/>
              </a:ext>
            </a:extLst>
          </p:cNvPr>
          <p:cNvSpPr/>
          <p:nvPr/>
        </p:nvSpPr>
        <p:spPr>
          <a:xfrm>
            <a:off x="8042787" y="1738430"/>
            <a:ext cx="57342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strike="sngStrike" dirty="0">
                <a:solidFill>
                  <a:srgbClr val="FFC000"/>
                </a:solidFill>
              </a:rPr>
              <a:t>should of</a:t>
            </a:r>
          </a:p>
        </p:txBody>
      </p:sp>
    </p:spTree>
    <p:extLst>
      <p:ext uri="{BB962C8B-B14F-4D97-AF65-F5344CB8AC3E}">
        <p14:creationId xmlns:p14="http://schemas.microsoft.com/office/powerpoint/2010/main" val="3147630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59FEC-1205-4EDE-8946-80E9013DC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9665"/>
            <a:ext cx="6858000" cy="1049235"/>
          </a:xfrm>
        </p:spPr>
        <p:txBody>
          <a:bodyPr/>
          <a:lstStyle/>
          <a:p>
            <a:r>
              <a:rPr lang="en-GB" dirty="0"/>
              <a:t>Apostrophes for possession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71855-854B-4863-8287-ED0450684F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962" y="4453285"/>
            <a:ext cx="3335645" cy="7144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Singular possession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BBE9C8-43CE-4356-8766-4609EA82E0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7572"/>
          <a:stretch/>
        </p:blipFill>
        <p:spPr>
          <a:xfrm>
            <a:off x="289798" y="1460855"/>
            <a:ext cx="3723809" cy="281824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C773CDD-B052-428E-B7B9-E691FB5D4F02}"/>
              </a:ext>
            </a:extLst>
          </p:cNvPr>
          <p:cNvSpPr/>
          <p:nvPr/>
        </p:nvSpPr>
        <p:spPr>
          <a:xfrm>
            <a:off x="561474" y="5286743"/>
            <a:ext cx="111332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FFC000"/>
                </a:solidFill>
              </a:rPr>
              <a:t>Instead of worrying about </a:t>
            </a:r>
            <a:r>
              <a:rPr lang="en-GB" sz="2400" b="1" dirty="0">
                <a:solidFill>
                  <a:srgbClr val="FFC000"/>
                </a:solidFill>
              </a:rPr>
              <a:t>‘before or after the s’,</a:t>
            </a:r>
          </a:p>
          <a:p>
            <a:pPr algn="ctr"/>
            <a:r>
              <a:rPr lang="en-GB" sz="2400" dirty="0">
                <a:solidFill>
                  <a:srgbClr val="FFC000"/>
                </a:solidFill>
              </a:rPr>
              <a:t>remember that the apostrophe always comes </a:t>
            </a:r>
            <a:r>
              <a:rPr lang="en-GB" sz="2400" b="1" dirty="0">
                <a:solidFill>
                  <a:srgbClr val="FFC000"/>
                </a:solidFill>
              </a:rPr>
              <a:t>after the owner or owners</a:t>
            </a:r>
            <a:r>
              <a:rPr lang="en-GB" sz="2400" dirty="0">
                <a:solidFill>
                  <a:srgbClr val="FFC000"/>
                </a:solidFill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76E03D-04D2-48C3-854C-E8BE5B0E91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66667" y="981069"/>
            <a:ext cx="2990476" cy="341904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18E1568-C3A3-4165-A790-D28FDF313953}"/>
              </a:ext>
            </a:extLst>
          </p:cNvPr>
          <p:cNvSpPr/>
          <p:nvPr/>
        </p:nvSpPr>
        <p:spPr>
          <a:xfrm>
            <a:off x="4648725" y="4566174"/>
            <a:ext cx="26263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Plural possession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7137802-EB7A-4FBA-92EB-9432493C5DDB}"/>
              </a:ext>
            </a:extLst>
          </p:cNvPr>
          <p:cNvSpPr/>
          <p:nvPr/>
        </p:nvSpPr>
        <p:spPr>
          <a:xfrm>
            <a:off x="7932297" y="4588672"/>
            <a:ext cx="39846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Irregular plural possession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0C791EA-10FE-4FD1-BE57-F0EB0931E5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0204" y="1206931"/>
            <a:ext cx="4028869" cy="307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0476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59FEC-1205-4EDE-8946-80E9013DC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9665"/>
            <a:ext cx="4203290" cy="1049235"/>
          </a:xfrm>
        </p:spPr>
        <p:txBody>
          <a:bodyPr/>
          <a:lstStyle/>
          <a:p>
            <a:r>
              <a:rPr lang="en-GB" dirty="0"/>
              <a:t>apostrophes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0F711A2-5EF6-4F49-B40A-6599AAA49D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124" y="1068900"/>
            <a:ext cx="5180952" cy="291428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EB10EFE-01F1-4FCA-BBBF-ECFC1E76CA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124" y="4186878"/>
            <a:ext cx="5180952" cy="223809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C1521FC-C857-476C-99EB-4995A5ED05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9966" y="1087948"/>
            <a:ext cx="5180952" cy="143809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6660291-6A28-4460-8901-3406A19BDC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9966" y="2801668"/>
            <a:ext cx="5180952" cy="103809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44E0CEC-AF00-4004-BBFE-C800131FD5C3}"/>
              </a:ext>
            </a:extLst>
          </p:cNvPr>
          <p:cNvSpPr txBox="1"/>
          <p:nvPr/>
        </p:nvSpPr>
        <p:spPr>
          <a:xfrm>
            <a:off x="4574006" y="2406569"/>
            <a:ext cx="2298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66"/>
                </a:solidFill>
                <a:sym typeface="Wingdings" panose="05000000000000000000" pitchFamily="2" charset="2"/>
              </a:rPr>
              <a:t></a:t>
            </a:r>
            <a:endParaRPr lang="en-GB" sz="3600" b="1" dirty="0">
              <a:solidFill>
                <a:srgbClr val="FF0066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39F5BFD-B79A-4554-A8E1-F5BEBAFF4FFA}"/>
              </a:ext>
            </a:extLst>
          </p:cNvPr>
          <p:cNvSpPr txBox="1"/>
          <p:nvPr/>
        </p:nvSpPr>
        <p:spPr>
          <a:xfrm>
            <a:off x="3481137" y="2933426"/>
            <a:ext cx="2298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66"/>
                </a:solidFill>
                <a:sym typeface="Wingdings" panose="05000000000000000000" pitchFamily="2" charset="2"/>
              </a:rPr>
              <a:t></a:t>
            </a:r>
            <a:endParaRPr lang="en-GB" sz="3600" b="1" dirty="0">
              <a:solidFill>
                <a:srgbClr val="FF0066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B8DDC6B-AD4C-4FEE-81D3-B76EA5C84CD9}"/>
              </a:ext>
            </a:extLst>
          </p:cNvPr>
          <p:cNvSpPr txBox="1"/>
          <p:nvPr/>
        </p:nvSpPr>
        <p:spPr>
          <a:xfrm>
            <a:off x="4517858" y="3384504"/>
            <a:ext cx="2298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66"/>
                </a:solidFill>
                <a:sym typeface="Wingdings" panose="05000000000000000000" pitchFamily="2" charset="2"/>
              </a:rPr>
              <a:t></a:t>
            </a:r>
            <a:endParaRPr lang="en-GB" sz="3600" b="1" dirty="0">
              <a:solidFill>
                <a:srgbClr val="FF0066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71CABAD-4B86-4770-B7EE-E3F2105C9041}"/>
              </a:ext>
            </a:extLst>
          </p:cNvPr>
          <p:cNvSpPr txBox="1"/>
          <p:nvPr/>
        </p:nvSpPr>
        <p:spPr>
          <a:xfrm>
            <a:off x="226756" y="5501643"/>
            <a:ext cx="53376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66"/>
                </a:solidFill>
              </a:rPr>
              <a:t>The first is about 1 brother (singular)</a:t>
            </a:r>
          </a:p>
          <a:p>
            <a:endParaRPr lang="en-GB" dirty="0">
              <a:solidFill>
                <a:srgbClr val="FF0066"/>
              </a:solidFill>
            </a:endParaRPr>
          </a:p>
          <a:p>
            <a:r>
              <a:rPr lang="en-GB" dirty="0">
                <a:solidFill>
                  <a:srgbClr val="FF0066"/>
                </a:solidFill>
              </a:rPr>
              <a:t>The second is about more than 1 brother (plural)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EC7F941-E1FB-480B-BEF2-7B5B6BF7FC33}"/>
              </a:ext>
            </a:extLst>
          </p:cNvPr>
          <p:cNvSpPr txBox="1"/>
          <p:nvPr/>
        </p:nvSpPr>
        <p:spPr>
          <a:xfrm>
            <a:off x="5982348" y="1963874"/>
            <a:ext cx="1363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66"/>
                </a:solidFill>
              </a:rPr>
              <a:t>shan’t</a:t>
            </a:r>
            <a:endParaRPr lang="en-GB" dirty="0">
              <a:solidFill>
                <a:srgbClr val="FF0066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9449C42-9A99-4B7E-AC0E-9D82B5F0CD2A}"/>
              </a:ext>
            </a:extLst>
          </p:cNvPr>
          <p:cNvSpPr txBox="1"/>
          <p:nvPr/>
        </p:nvSpPr>
        <p:spPr>
          <a:xfrm>
            <a:off x="6700810" y="3052900"/>
            <a:ext cx="4738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66"/>
                </a:solidFill>
              </a:rPr>
              <a:t>,</a:t>
            </a:r>
            <a:endParaRPr lang="en-GB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598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  <p:bldP spid="18" grpId="0"/>
      <p:bldP spid="15" grpId="0"/>
      <p:bldP spid="16" grpId="0"/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229;p33">
            <a:extLst>
              <a:ext uri="{FF2B5EF4-FFF2-40B4-BE49-F238E27FC236}">
                <a16:creationId xmlns:a16="http://schemas.microsoft.com/office/drawing/2014/main" id="{D1FE9CBA-6E01-4A8E-9596-6BF8ECD173DD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2100" y="124435"/>
            <a:ext cx="10217268" cy="66373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266688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48C8BD-479F-4A7F-BFAB-60B3EC2F7E51}"/>
              </a:ext>
            </a:extLst>
          </p:cNvPr>
          <p:cNvSpPr txBox="1"/>
          <p:nvPr/>
        </p:nvSpPr>
        <p:spPr>
          <a:xfrm>
            <a:off x="241539" y="198408"/>
            <a:ext cx="11369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</a:rPr>
              <a:t>How to support Spelling, Punctuation and Grammar at home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420FC32-28D3-4B1A-9019-560E0DF797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398" y="1728216"/>
            <a:ext cx="11527770" cy="4763613"/>
          </a:xfrm>
        </p:spPr>
        <p:txBody>
          <a:bodyPr>
            <a:normAutofit/>
          </a:bodyPr>
          <a:lstStyle/>
          <a:p>
            <a:r>
              <a:rPr lang="en-GB" sz="2400" dirty="0"/>
              <a:t>Look at and talk about punctuation when you read.</a:t>
            </a:r>
          </a:p>
          <a:p>
            <a:r>
              <a:rPr lang="en-GB" sz="2400" dirty="0"/>
              <a:t>Encourage them to use correct punctuation when writing sentences in homework or other activities they choose to do. </a:t>
            </a:r>
          </a:p>
          <a:p>
            <a:r>
              <a:rPr lang="en-GB" sz="2400" dirty="0"/>
              <a:t>Encourage punctuation use even if using a word processing program.</a:t>
            </a:r>
          </a:p>
          <a:p>
            <a:r>
              <a:rPr lang="en-GB" sz="2400" dirty="0"/>
              <a:t>Encourage them to use the correct speech.</a:t>
            </a:r>
          </a:p>
          <a:p>
            <a:pPr marL="0" indent="0">
              <a:buNone/>
            </a:pPr>
            <a:r>
              <a:rPr lang="en-GB" sz="2400" dirty="0"/>
              <a:t>‘I done it’   ‘ We was going’  ‘</a:t>
            </a:r>
            <a:r>
              <a:rPr lang="en-GB" sz="2400" dirty="0" err="1"/>
              <a:t>sleeped</a:t>
            </a:r>
            <a:r>
              <a:rPr lang="en-GB" sz="2400" dirty="0"/>
              <a:t>’   ‘</a:t>
            </a:r>
            <a:r>
              <a:rPr lang="en-GB" sz="2400" dirty="0" err="1"/>
              <a:t>breaked</a:t>
            </a:r>
            <a:r>
              <a:rPr lang="en-GB" sz="2400" dirty="0"/>
              <a:t>’  ‘</a:t>
            </a:r>
            <a:r>
              <a:rPr lang="en-GB" sz="2400" dirty="0" err="1"/>
              <a:t>digged</a:t>
            </a:r>
            <a:r>
              <a:rPr lang="en-GB" sz="2400" dirty="0"/>
              <a:t>’  ‘</a:t>
            </a:r>
            <a:r>
              <a:rPr lang="en-GB" sz="2400" dirty="0" err="1"/>
              <a:t>eated</a:t>
            </a:r>
            <a:r>
              <a:rPr lang="en-GB" sz="2400" dirty="0"/>
              <a:t>’   ‘</a:t>
            </a:r>
            <a:r>
              <a:rPr lang="en-GB" sz="2400" dirty="0" err="1"/>
              <a:t>drinked</a:t>
            </a:r>
            <a:r>
              <a:rPr lang="en-GB" sz="2400" dirty="0"/>
              <a:t>’  ‘throwed’  ‘</a:t>
            </a:r>
            <a:r>
              <a:rPr lang="en-GB" sz="2400" dirty="0" err="1"/>
              <a:t>writed</a:t>
            </a:r>
            <a:r>
              <a:rPr lang="en-GB" sz="2400" dirty="0"/>
              <a:t>’</a:t>
            </a:r>
          </a:p>
          <a:p>
            <a:pPr marL="0" indent="0">
              <a:buNone/>
            </a:pPr>
            <a:r>
              <a:rPr lang="en-GB" sz="2400" dirty="0"/>
              <a:t>Try repeating what they say using the correct word or tense.</a:t>
            </a:r>
          </a:p>
        </p:txBody>
      </p:sp>
    </p:spTree>
    <p:extLst>
      <p:ext uri="{BB962C8B-B14F-4D97-AF65-F5344CB8AC3E}">
        <p14:creationId xmlns:p14="http://schemas.microsoft.com/office/powerpoint/2010/main" val="20756989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48C8BD-479F-4A7F-BFAB-60B3EC2F7E51}"/>
              </a:ext>
            </a:extLst>
          </p:cNvPr>
          <p:cNvSpPr txBox="1"/>
          <p:nvPr/>
        </p:nvSpPr>
        <p:spPr>
          <a:xfrm>
            <a:off x="241539" y="198408"/>
            <a:ext cx="113696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</a:rPr>
              <a:t>Resources and where to go for help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420FC32-28D3-4B1A-9019-560E0DF797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398" y="950822"/>
            <a:ext cx="8693085" cy="5541007"/>
          </a:xfrm>
        </p:spPr>
        <p:txBody>
          <a:bodyPr>
            <a:normAutofit/>
          </a:bodyPr>
          <a:lstStyle/>
          <a:p>
            <a:r>
              <a:rPr lang="en-GB" sz="2400" dirty="0"/>
              <a:t>Middle of Reading Records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472CA0-37D0-45BC-BE09-4C324BFBC2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794" y="1509824"/>
            <a:ext cx="3590499" cy="51920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6E7F309-EF27-4631-B746-5480D0FA32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7897" y="1477894"/>
            <a:ext cx="7564593" cy="52558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61670C-8A95-4E49-9CB8-B2CA25C01B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950" y="1509824"/>
            <a:ext cx="3569343" cy="524448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F2EAEE-8D35-404D-9FCE-7597DE0D7E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7897" y="1477894"/>
            <a:ext cx="3558056" cy="52343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016CF1-8D51-4933-A883-577AD7B39D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72234" y="1477894"/>
            <a:ext cx="3526877" cy="51816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F1EF865-4528-41FB-8B05-A16FE377C79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6862" y="1509824"/>
            <a:ext cx="3576431" cy="52631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2E37FEC-56ED-4CA9-A0C1-433E753AD85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06943" y="1509824"/>
            <a:ext cx="3419963" cy="518073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572B09B-2A51-43A5-BF47-E1D4E866D37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48788" y="1477894"/>
            <a:ext cx="3550323" cy="5223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456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48C8BD-479F-4A7F-BFAB-60B3EC2F7E51}"/>
              </a:ext>
            </a:extLst>
          </p:cNvPr>
          <p:cNvSpPr txBox="1"/>
          <p:nvPr/>
        </p:nvSpPr>
        <p:spPr>
          <a:xfrm>
            <a:off x="241539" y="198408"/>
            <a:ext cx="113696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</a:rPr>
              <a:t>Resources and where to go for help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420FC32-28D3-4B1A-9019-560E0DF797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398" y="950822"/>
            <a:ext cx="8693085" cy="5541007"/>
          </a:xfrm>
        </p:spPr>
        <p:txBody>
          <a:bodyPr>
            <a:normAutofit/>
          </a:bodyPr>
          <a:lstStyle/>
          <a:p>
            <a:r>
              <a:rPr lang="en-GB" sz="2400" dirty="0"/>
              <a:t>CGP books</a:t>
            </a:r>
          </a:p>
          <a:p>
            <a:r>
              <a:rPr lang="en-GB" sz="2400" dirty="0"/>
              <a:t>Grammar dictionaries</a:t>
            </a:r>
          </a:p>
          <a:p>
            <a:endParaRPr lang="en-GB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C33ED26-8D02-4D4F-B5BB-1B40FEF9E7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786" y="2229275"/>
            <a:ext cx="2131887" cy="299850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204E8C-8775-4F0D-8F32-BDD4084F47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2063" y="3728529"/>
            <a:ext cx="2208027" cy="2998508"/>
          </a:xfrm>
          <a:prstGeom prst="rect">
            <a:avLst/>
          </a:prstGeom>
        </p:spPr>
      </p:pic>
      <p:pic>
        <p:nvPicPr>
          <p:cNvPr id="5" name="Picture 2" descr="Oxford Primary Grammar, Punctuation and Spelling Dictionary: 1:  Amazon.co.uk: Oxford Dictionaries: 9780192734211: Books">
            <a:extLst>
              <a:ext uri="{FF2B5EF4-FFF2-40B4-BE49-F238E27FC236}">
                <a16:creationId xmlns:a16="http://schemas.microsoft.com/office/drawing/2014/main" id="{4097B2FB-2EAC-4A42-9614-C180C6563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5512" y="3667082"/>
            <a:ext cx="2279635" cy="2967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Oxford First Grammar, Punctuation and Spelling Dictionary: Amazon.co.uk:  Roberts, Jenny, Hudson, Richard: 0000192745697: Books">
            <a:extLst>
              <a:ext uri="{FF2B5EF4-FFF2-40B4-BE49-F238E27FC236}">
                <a16:creationId xmlns:a16="http://schemas.microsoft.com/office/drawing/2014/main" id="{BF14B4DE-84CE-4B27-8941-04914B3E3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095" y="2306393"/>
            <a:ext cx="2208027" cy="292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27698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DB4E23-C400-4686-815C-69C6520696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609" y="1122597"/>
            <a:ext cx="11727712" cy="5536995"/>
          </a:xfrm>
        </p:spPr>
        <p:txBody>
          <a:bodyPr>
            <a:normAutofit/>
          </a:bodyPr>
          <a:lstStyle/>
          <a:p>
            <a:r>
              <a:rPr lang="en-GB" b="1" dirty="0"/>
              <a:t>Your Dictionary </a:t>
            </a:r>
            <a:r>
              <a:rPr lang="en-GB" dirty="0">
                <a:hlinkClick r:id="rId3"/>
              </a:rPr>
              <a:t>https://grammar.yourdictionary.com/homework-help.html</a:t>
            </a:r>
            <a:r>
              <a:rPr lang="en-GB" dirty="0"/>
              <a:t> </a:t>
            </a:r>
          </a:p>
          <a:p>
            <a:r>
              <a:rPr lang="en-GB" b="1" dirty="0"/>
              <a:t>Grammar Monster  </a:t>
            </a:r>
            <a:r>
              <a:rPr lang="en-GB" dirty="0">
                <a:hlinkClick r:id="rId4"/>
              </a:rPr>
              <a:t>https://www.grammar-monster.com/grammar_terms_and_definitions.htm</a:t>
            </a:r>
            <a:r>
              <a:rPr lang="en-GB" dirty="0"/>
              <a:t> </a:t>
            </a:r>
            <a:endParaRPr lang="en-GB" b="1" dirty="0"/>
          </a:p>
          <a:p>
            <a:r>
              <a:rPr lang="en-GB" b="1" dirty="0"/>
              <a:t>The School Run </a:t>
            </a:r>
            <a:r>
              <a:rPr lang="en-GB" dirty="0">
                <a:hlinkClick r:id="rId5"/>
              </a:rPr>
              <a:t>https://www.theschoolrun.com/grammar-primary-school</a:t>
            </a:r>
            <a:endParaRPr lang="en-GB" dirty="0"/>
          </a:p>
          <a:p>
            <a:r>
              <a:rPr lang="en-GB" b="1" dirty="0"/>
              <a:t>BBC Bitesize  </a:t>
            </a:r>
            <a:r>
              <a:rPr lang="en-GB" dirty="0">
                <a:hlinkClick r:id="rId6"/>
              </a:rPr>
              <a:t>https://www.bbc.co.uk/bitesize/topics/zhrrd2p</a:t>
            </a:r>
            <a:r>
              <a:rPr lang="en-GB" dirty="0"/>
              <a:t> </a:t>
            </a:r>
          </a:p>
          <a:p>
            <a:r>
              <a:rPr lang="en-GB" b="1" dirty="0"/>
              <a:t>National Curriculum glossary </a:t>
            </a:r>
            <a:r>
              <a:rPr lang="en-GB" altLang="en-US" dirty="0">
                <a:hlinkClick r:id="rId7"/>
              </a:rPr>
              <a:t>https://assets.publishing.service.gov.uk/government/uploads/system/uploads/attachment_data/file/244216/English_Glossary.pdf</a:t>
            </a:r>
            <a:r>
              <a:rPr lang="en-GB" altLang="en-US" dirty="0"/>
              <a:t> </a:t>
            </a:r>
          </a:p>
          <a:p>
            <a:r>
              <a:rPr lang="en-GB" altLang="en-US" b="1" dirty="0"/>
              <a:t>YouTube</a:t>
            </a:r>
          </a:p>
          <a:p>
            <a:pPr marL="457200" lvl="1" indent="0">
              <a:buNone/>
            </a:pPr>
            <a:r>
              <a:rPr lang="en-GB" altLang="en-US" sz="2000" dirty="0">
                <a:solidFill>
                  <a:srgbClr val="FFC000"/>
                </a:solidFill>
              </a:rPr>
              <a:t>Anchor Creative Education</a:t>
            </a:r>
          </a:p>
          <a:p>
            <a:pPr marL="457200" lvl="1" indent="0">
              <a:buNone/>
            </a:pPr>
            <a:r>
              <a:rPr lang="en-GB" altLang="en-US" sz="2000" dirty="0" err="1">
                <a:solidFill>
                  <a:srgbClr val="FFC000"/>
                </a:solidFill>
              </a:rPr>
              <a:t>Grammarsaurus</a:t>
            </a:r>
            <a:endParaRPr lang="en-GB" altLang="en-US" sz="2000" dirty="0">
              <a:solidFill>
                <a:srgbClr val="FFC000"/>
              </a:solidFill>
            </a:endParaRPr>
          </a:p>
          <a:p>
            <a:pPr marL="457200" lvl="1" indent="0">
              <a:buNone/>
            </a:pPr>
            <a:r>
              <a:rPr lang="en-GB" altLang="en-US" sz="2000" dirty="0">
                <a:solidFill>
                  <a:srgbClr val="FFC000"/>
                </a:solidFill>
              </a:rPr>
              <a:t>BBC Teach</a:t>
            </a:r>
            <a:br>
              <a:rPr lang="en-GB" altLang="en-US" sz="4600" b="1" dirty="0">
                <a:solidFill>
                  <a:srgbClr val="FFC000"/>
                </a:solidFill>
              </a:rPr>
            </a:b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48EF41-7D80-4613-95E9-AD77F44F1394}"/>
              </a:ext>
            </a:extLst>
          </p:cNvPr>
          <p:cNvSpPr txBox="1"/>
          <p:nvPr/>
        </p:nvSpPr>
        <p:spPr>
          <a:xfrm>
            <a:off x="241539" y="198408"/>
            <a:ext cx="113696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</a:rPr>
              <a:t>Useful websites</a:t>
            </a:r>
          </a:p>
        </p:txBody>
      </p:sp>
    </p:spTree>
    <p:extLst>
      <p:ext uri="{BB962C8B-B14F-4D97-AF65-F5344CB8AC3E}">
        <p14:creationId xmlns:p14="http://schemas.microsoft.com/office/powerpoint/2010/main" val="30183624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AE0819-AE99-407E-B609-6DFB4AFC3F34}"/>
              </a:ext>
            </a:extLst>
          </p:cNvPr>
          <p:cNvSpPr txBox="1"/>
          <p:nvPr/>
        </p:nvSpPr>
        <p:spPr>
          <a:xfrm>
            <a:off x="225552" y="932688"/>
            <a:ext cx="11740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accent1">
                    <a:lumMod val="75000"/>
                  </a:schemeClr>
                </a:solidFill>
              </a:rPr>
              <a:t>Any Questions?</a:t>
            </a:r>
          </a:p>
        </p:txBody>
      </p:sp>
      <p:pic>
        <p:nvPicPr>
          <p:cNvPr id="2056" name="Picture 8" descr="way forward png transparent way forward - hands up symbol PNG image with transparent  background | TOPpng">
            <a:extLst>
              <a:ext uri="{FF2B5EF4-FFF2-40B4-BE49-F238E27FC236}">
                <a16:creationId xmlns:a16="http://schemas.microsoft.com/office/drawing/2014/main" id="{BED65327-70CC-407E-B9AE-A20DDE9C6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197" b="91851" l="2143" r="98214">
                        <a14:foregroundMark x1="51548" y1="9197" x2="51548" y2="9197"/>
                        <a14:foregroundMark x1="9048" y1="70431" x2="9048" y2="70431"/>
                        <a14:foregroundMark x1="6786" y1="84168" x2="6786" y2="84168"/>
                        <a14:foregroundMark x1="15714" y1="90687" x2="15714" y2="90687"/>
                        <a14:foregroundMark x1="2143" y1="81723" x2="2143" y2="81723"/>
                        <a14:foregroundMark x1="27143" y1="91967" x2="27143" y2="91967"/>
                        <a14:foregroundMark x1="92857" y1="86030" x2="92857" y2="86030"/>
                        <a14:foregroundMark x1="92500" y1="71711" x2="92500" y2="71711"/>
                        <a14:foregroundMark x1="98214" y1="83702" x2="98214" y2="83702"/>
                        <a14:foregroundMark x1="25119" y1="52969" x2="25119" y2="52969"/>
                        <a14:foregroundMark x1="23690" y1="85448" x2="22738" y2="62864"/>
                        <a14:foregroundMark x1="22738" y1="62864" x2="22857" y2="62747"/>
                        <a14:backgroundMark x1="43214" y1="46217" x2="43214" y2="46217"/>
                        <a14:backgroundMark x1="58095" y1="56112" x2="58095" y2="561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888" y="1867862"/>
            <a:ext cx="4544568" cy="4647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347859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Gallery">
      <a:majorFont>
        <a:latin typeface="Rockwell" panose="020606030202050204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990</TotalTime>
  <Words>1116</Words>
  <Application>Microsoft Office PowerPoint</Application>
  <PresentationFormat>Widescreen</PresentationFormat>
  <Paragraphs>193</Paragraphs>
  <Slides>28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Rockwell</vt:lpstr>
      <vt:lpstr>Wingdings</vt:lpstr>
      <vt:lpstr>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homophones</vt:lpstr>
      <vt:lpstr>Tense and tense agreement</vt:lpstr>
      <vt:lpstr>Tense and tense agreement</vt:lpstr>
      <vt:lpstr>Tense and tense agreement</vt:lpstr>
      <vt:lpstr>apostrophes</vt:lpstr>
      <vt:lpstr>Apostrophes for omission</vt:lpstr>
      <vt:lpstr>Apostrophes for possession</vt:lpstr>
      <vt:lpstr>apostrophes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Barrett</dc:creator>
  <cp:lastModifiedBy>Marie Barrett</cp:lastModifiedBy>
  <cp:revision>84</cp:revision>
  <cp:lastPrinted>2022-10-11T13:25:44Z</cp:lastPrinted>
  <dcterms:created xsi:type="dcterms:W3CDTF">2022-09-23T09:31:12Z</dcterms:created>
  <dcterms:modified xsi:type="dcterms:W3CDTF">2022-10-11T13:46:47Z</dcterms:modified>
</cp:coreProperties>
</file>