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9"/>
  </p:notesMasterIdLst>
  <p:sldIdLst>
    <p:sldId id="278" r:id="rId2"/>
    <p:sldId id="258" r:id="rId3"/>
    <p:sldId id="267" r:id="rId4"/>
    <p:sldId id="282" r:id="rId5"/>
    <p:sldId id="283" r:id="rId6"/>
    <p:sldId id="284" r:id="rId7"/>
    <p:sldId id="275" r:id="rId8"/>
    <p:sldId id="307" r:id="rId9"/>
    <p:sldId id="308" r:id="rId10"/>
    <p:sldId id="285" r:id="rId11"/>
    <p:sldId id="287" r:id="rId12"/>
    <p:sldId id="295" r:id="rId13"/>
    <p:sldId id="296" r:id="rId14"/>
    <p:sldId id="272" r:id="rId15"/>
    <p:sldId id="304" r:id="rId16"/>
    <p:sldId id="310" r:id="rId17"/>
    <p:sldId id="309" r:id="rId18"/>
    <p:sldId id="311" r:id="rId19"/>
    <p:sldId id="312" r:id="rId20"/>
    <p:sldId id="313" r:id="rId21"/>
    <p:sldId id="315" r:id="rId22"/>
    <p:sldId id="314" r:id="rId23"/>
    <p:sldId id="316" r:id="rId24"/>
    <p:sldId id="305" r:id="rId25"/>
    <p:sldId id="318" r:id="rId26"/>
    <p:sldId id="319" r:id="rId27"/>
    <p:sldId id="317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57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0" d="100"/>
          <a:sy n="120" d="100"/>
        </p:scale>
        <p:origin x="134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76B265-A665-B44E-B8F3-2CE846A8BA6A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3989EB-10DB-164D-BEDE-368F4DB14E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570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Janet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3989EB-10DB-164D-BEDE-368F4DB14EA9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5465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Ky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years 1, 2 and 3, as well as the teaching of phonics and spelling, there is also a focus on comprehension and reading for enjoyment. We use a ‘Book Band’ scheme which is carefully graded to move the readers rapidly at first, then more slowly; using one small step at a time.  In addition to that, ‘Guided Reading’ takes place in classes daily; through a carousel of reading activities to further develop word recognition and fluency skills. Each class has a weekly comprehension lesson, where children are encouraged to ask and answer questions about the text, using our ‘Reading Dogs/Helping Hounds’.</a:t>
            </a:r>
            <a:r>
              <a:rPr lang="en-GB" dirty="0" smtClean="0">
                <a:effectLst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3989EB-10DB-164D-BEDE-368F4DB14EA9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830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Sam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3989EB-10DB-164D-BEDE-368F4DB14EA9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741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35BE2-DF92-444E-B937-1862DF3B33B7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6223F-499F-C641-8062-278E00460E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35BE2-DF92-444E-B937-1862DF3B33B7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6223F-499F-C641-8062-278E00460E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35BE2-DF92-444E-B937-1862DF3B33B7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6223F-499F-C641-8062-278E00460E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35BE2-DF92-444E-B937-1862DF3B33B7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6223F-499F-C641-8062-278E00460E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35BE2-DF92-444E-B937-1862DF3B33B7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6223F-499F-C641-8062-278E00460E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35BE2-DF92-444E-B937-1862DF3B33B7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6223F-499F-C641-8062-278E00460E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35BE2-DF92-444E-B937-1862DF3B33B7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6223F-499F-C641-8062-278E00460E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35BE2-DF92-444E-B937-1862DF3B33B7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6223F-499F-C641-8062-278E00460E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35BE2-DF92-444E-B937-1862DF3B33B7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6223F-499F-C641-8062-278E00460E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35BE2-DF92-444E-B937-1862DF3B33B7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6223F-499F-C641-8062-278E00460E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35BE2-DF92-444E-B937-1862DF3B33B7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6223F-499F-C641-8062-278E00460E26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7F35BE2-DF92-444E-B937-1862DF3B33B7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896223F-499F-C641-8062-278E00460E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xfordowl.co.uk/for-home/find-a-book/library-page/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 err="1" smtClean="0"/>
              <a:t>Portishead</a:t>
            </a:r>
            <a:r>
              <a:rPr lang="en-US" sz="4400" dirty="0" smtClean="0"/>
              <a:t> Primary School </a:t>
            </a:r>
          </a:p>
          <a:p>
            <a:pPr marL="0" indent="0" algn="ctr">
              <a:buNone/>
            </a:pPr>
            <a:r>
              <a:rPr lang="en-US" sz="4400" dirty="0" smtClean="0"/>
              <a:t>May 2020</a:t>
            </a:r>
            <a:endParaRPr lang="en-US" sz="4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b="1" dirty="0" smtClean="0"/>
              <a:t>Year 2 Statutory Assessment</a:t>
            </a:r>
            <a:endParaRPr lang="en-US" sz="5400" b="1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430864"/>
            <a:ext cx="1998804" cy="21094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254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7" y="2467776"/>
            <a:ext cx="7408333" cy="4390224"/>
          </a:xfrm>
        </p:spPr>
        <p:txBody>
          <a:bodyPr>
            <a:normAutofit/>
          </a:bodyPr>
          <a:lstStyle/>
          <a:p>
            <a:r>
              <a:rPr lang="en-US" sz="2800" dirty="0"/>
              <a:t>To </a:t>
            </a:r>
            <a:r>
              <a:rPr lang="en-US" sz="2800" dirty="0" smtClean="0"/>
              <a:t>understand how the SATs are administered</a:t>
            </a:r>
          </a:p>
          <a:p>
            <a:r>
              <a:rPr lang="en-US" sz="2800" dirty="0" smtClean="0"/>
              <a:t>Examples of what is assessed</a:t>
            </a:r>
          </a:p>
          <a:p>
            <a:r>
              <a:rPr lang="en-US" sz="2800" dirty="0" smtClean="0"/>
              <a:t>What does the National </a:t>
            </a:r>
            <a:r>
              <a:rPr lang="en-US" sz="2800" dirty="0"/>
              <a:t>S</a:t>
            </a:r>
            <a:r>
              <a:rPr lang="en-US" sz="2800" dirty="0" smtClean="0"/>
              <a:t>tandard, Working </a:t>
            </a:r>
            <a:r>
              <a:rPr lang="en-US" sz="2800" dirty="0"/>
              <a:t>T</a:t>
            </a:r>
            <a:r>
              <a:rPr lang="en-US" sz="2800" dirty="0" smtClean="0"/>
              <a:t>owards and Greater </a:t>
            </a:r>
            <a:r>
              <a:rPr lang="en-US" sz="2800" dirty="0"/>
              <a:t>D</a:t>
            </a:r>
            <a:r>
              <a:rPr lang="en-US" sz="2800" dirty="0" smtClean="0"/>
              <a:t>epth look like?</a:t>
            </a:r>
          </a:p>
          <a:p>
            <a:r>
              <a:rPr lang="en-US" sz="2800" dirty="0" smtClean="0"/>
              <a:t>How you can help</a:t>
            </a:r>
          </a:p>
          <a:p>
            <a:r>
              <a:rPr lang="en-US" sz="2800" dirty="0" smtClean="0"/>
              <a:t>Questions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Aims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295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are SATs?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286000" y="2967335"/>
            <a:ext cx="580581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2060"/>
                </a:solidFill>
              </a:rPr>
              <a:t>Year 2 have to complete Statutory Assessments in Writing, Reading and Maths.</a:t>
            </a:r>
          </a:p>
          <a:p>
            <a:endParaRPr lang="en-GB" sz="2800" dirty="0" smtClean="0">
              <a:solidFill>
                <a:srgbClr val="002060"/>
              </a:solidFill>
            </a:endParaRPr>
          </a:p>
          <a:p>
            <a:r>
              <a:rPr lang="en-GB" sz="2800" dirty="0" smtClean="0">
                <a:solidFill>
                  <a:srgbClr val="002060"/>
                </a:solidFill>
              </a:rPr>
              <a:t>The </a:t>
            </a:r>
            <a:r>
              <a:rPr lang="en-GB" sz="2800" dirty="0">
                <a:solidFill>
                  <a:srgbClr val="002060"/>
                </a:solidFill>
              </a:rPr>
              <a:t>results of these are reported to the chosen moderation team and are recorded nationally. </a:t>
            </a:r>
          </a:p>
        </p:txBody>
      </p:sp>
    </p:spTree>
    <p:extLst>
      <p:ext uri="{BB962C8B-B14F-4D97-AF65-F5344CB8AC3E}">
        <p14:creationId xmlns:p14="http://schemas.microsoft.com/office/powerpoint/2010/main" val="234593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6045" y="2278462"/>
            <a:ext cx="861261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800" dirty="0" smtClean="0">
                <a:solidFill>
                  <a:srgbClr val="002060"/>
                </a:solidFill>
              </a:rPr>
              <a:t>There are 2 </a:t>
            </a:r>
            <a:r>
              <a:rPr lang="en-US" sz="2800" dirty="0" err="1" smtClean="0">
                <a:solidFill>
                  <a:srgbClr val="002060"/>
                </a:solidFill>
              </a:rPr>
              <a:t>maths</a:t>
            </a:r>
            <a:r>
              <a:rPr lang="en-US" sz="2800" dirty="0" smtClean="0">
                <a:solidFill>
                  <a:srgbClr val="002060"/>
                </a:solidFill>
              </a:rPr>
              <a:t> papers and 2 reading papers</a:t>
            </a:r>
          </a:p>
          <a:p>
            <a:pPr marL="342900" indent="-342900">
              <a:buFont typeface="Arial"/>
              <a:buChar char="•"/>
            </a:pPr>
            <a:r>
              <a:rPr lang="en-US" sz="2800" dirty="0" smtClean="0">
                <a:solidFill>
                  <a:srgbClr val="002060"/>
                </a:solidFill>
              </a:rPr>
              <a:t>They are administered under test conditions</a:t>
            </a:r>
          </a:p>
          <a:p>
            <a:pPr marL="342900" indent="-342900">
              <a:buFont typeface="Arial"/>
              <a:buChar char="•"/>
            </a:pPr>
            <a:r>
              <a:rPr lang="en-US" sz="2800" dirty="0" smtClean="0">
                <a:solidFill>
                  <a:srgbClr val="002060"/>
                </a:solidFill>
              </a:rPr>
              <a:t>They are completed throughout May so please ensure your child is in school</a:t>
            </a:r>
          </a:p>
          <a:p>
            <a:pPr marL="342900" indent="-342900">
              <a:buFont typeface="Arial"/>
              <a:buChar char="•"/>
            </a:pPr>
            <a:r>
              <a:rPr lang="en-US" sz="2800" dirty="0" smtClean="0">
                <a:solidFill>
                  <a:srgbClr val="002060"/>
                </a:solidFill>
              </a:rPr>
              <a:t>Not all children will sit them at the same time or in the same room</a:t>
            </a:r>
          </a:p>
          <a:p>
            <a:pPr marL="342900" indent="-342900">
              <a:buFont typeface="Arial"/>
              <a:buChar char="•"/>
            </a:pP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146115" y="450937"/>
            <a:ext cx="33820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bg1"/>
                </a:solidFill>
              </a:rPr>
              <a:t>The Tests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07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925" y="469531"/>
            <a:ext cx="89438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400" dirty="0"/>
          </a:p>
          <a:p>
            <a:r>
              <a:rPr lang="en-GB" sz="2400" b="1" dirty="0"/>
              <a:t> </a:t>
            </a:r>
            <a:endParaRPr lang="en-GB" sz="2400" dirty="0"/>
          </a:p>
        </p:txBody>
      </p:sp>
      <p:sp>
        <p:nvSpPr>
          <p:cNvPr id="3" name="Rectangle 2"/>
          <p:cNvSpPr/>
          <p:nvPr/>
        </p:nvSpPr>
        <p:spPr>
          <a:xfrm>
            <a:off x="2286000" y="2967335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>
                <a:solidFill>
                  <a:srgbClr val="002060"/>
                </a:solidFill>
              </a:rPr>
              <a:t>Paper 1 – Arithmetic    20 </a:t>
            </a:r>
            <a:r>
              <a:rPr lang="en-GB" sz="3200" dirty="0" err="1">
                <a:solidFill>
                  <a:srgbClr val="002060"/>
                </a:solidFill>
              </a:rPr>
              <a:t>mins</a:t>
            </a:r>
            <a:r>
              <a:rPr lang="en-GB" sz="3200" dirty="0">
                <a:solidFill>
                  <a:srgbClr val="002060"/>
                </a:solidFill>
              </a:rPr>
              <a:t> </a:t>
            </a:r>
          </a:p>
          <a:p>
            <a:endParaRPr lang="en-GB" sz="3200" dirty="0">
              <a:solidFill>
                <a:srgbClr val="002060"/>
              </a:solidFill>
            </a:endParaRPr>
          </a:p>
          <a:p>
            <a:r>
              <a:rPr lang="en-GB" sz="3200" dirty="0">
                <a:solidFill>
                  <a:srgbClr val="002060"/>
                </a:solidFill>
              </a:rPr>
              <a:t>Paper 2 – Reasoning    35 </a:t>
            </a:r>
            <a:r>
              <a:rPr lang="en-GB" sz="3200" dirty="0" err="1">
                <a:solidFill>
                  <a:srgbClr val="002060"/>
                </a:solidFill>
              </a:rPr>
              <a:t>mins</a:t>
            </a:r>
            <a:r>
              <a:rPr lang="en-GB" sz="32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86191" y="469530"/>
            <a:ext cx="34822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bg1"/>
                </a:solidFill>
              </a:rPr>
              <a:t>Maths</a:t>
            </a:r>
            <a:endParaRPr lang="en-GB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01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60400" y="1855196"/>
            <a:ext cx="7408333" cy="3686278"/>
          </a:xfrm>
        </p:spPr>
        <p:txBody>
          <a:bodyPr>
            <a:noAutofit/>
          </a:bodyPr>
          <a:lstStyle/>
          <a:p>
            <a:r>
              <a:rPr lang="en-GB" sz="2000" dirty="0"/>
              <a:t>Count in 2s, 5s and </a:t>
            </a:r>
            <a:r>
              <a:rPr lang="en-GB" sz="2000" dirty="0" smtClean="0"/>
              <a:t>10s</a:t>
            </a:r>
            <a:endParaRPr lang="en-GB" sz="2000" dirty="0"/>
          </a:p>
          <a:p>
            <a:endParaRPr lang="en-GB" sz="2000" dirty="0"/>
          </a:p>
          <a:p>
            <a:r>
              <a:rPr lang="en-GB" sz="2000" dirty="0"/>
              <a:t>Read </a:t>
            </a:r>
            <a:r>
              <a:rPr lang="en-GB" sz="2000" dirty="0" smtClean="0"/>
              <a:t>and write numbers </a:t>
            </a:r>
            <a:r>
              <a:rPr lang="en-GB" sz="2000" dirty="0"/>
              <a:t>to </a:t>
            </a:r>
            <a:r>
              <a:rPr lang="en-GB" sz="2000" dirty="0" smtClean="0"/>
              <a:t>100</a:t>
            </a:r>
          </a:p>
          <a:p>
            <a:pPr marL="0" indent="0">
              <a:buNone/>
            </a:pPr>
            <a:endParaRPr lang="en-GB" sz="2000" dirty="0" smtClean="0"/>
          </a:p>
          <a:p>
            <a:r>
              <a:rPr lang="en-GB" sz="2000" dirty="0" smtClean="0"/>
              <a:t>Value of coins</a:t>
            </a:r>
          </a:p>
          <a:p>
            <a:pPr marL="0" indent="0">
              <a:buNone/>
            </a:pPr>
            <a:endParaRPr lang="en-GB" sz="2000" dirty="0" smtClean="0"/>
          </a:p>
          <a:p>
            <a:r>
              <a:rPr lang="en-GB" sz="2000" dirty="0" smtClean="0"/>
              <a:t>Partitioning of numbers into tens and ones</a:t>
            </a: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r>
              <a:rPr lang="en-GB" sz="2000" dirty="0"/>
              <a:t>Know </a:t>
            </a:r>
            <a:r>
              <a:rPr lang="en-GB" sz="2000" dirty="0" smtClean="0"/>
              <a:t>some of their </a:t>
            </a:r>
            <a:r>
              <a:rPr lang="en-GB" sz="2000" dirty="0"/>
              <a:t>number bonds to </a:t>
            </a:r>
            <a:r>
              <a:rPr lang="en-GB" sz="2000" dirty="0" smtClean="0"/>
              <a:t>10</a:t>
            </a:r>
            <a:endParaRPr lang="en-GB" sz="2000" dirty="0"/>
          </a:p>
          <a:p>
            <a:endParaRPr lang="en-GB" sz="2000" dirty="0"/>
          </a:p>
          <a:p>
            <a:r>
              <a:rPr lang="en-GB" sz="2000" dirty="0"/>
              <a:t>Know their </a:t>
            </a:r>
            <a:r>
              <a:rPr lang="en-GB" sz="2000" dirty="0" smtClean="0"/>
              <a:t>shapes</a:t>
            </a:r>
          </a:p>
          <a:p>
            <a:endParaRPr lang="en-GB" sz="2000" dirty="0"/>
          </a:p>
          <a:p>
            <a:pPr marL="0" indent="0">
              <a:buNone/>
            </a:pPr>
            <a:r>
              <a:rPr lang="en-GB" sz="2000" dirty="0"/>
              <a:t>(Please be aware that this is not the complete </a:t>
            </a:r>
            <a:r>
              <a:rPr lang="en-GB" sz="2000" dirty="0" smtClean="0"/>
              <a:t>list)</a:t>
            </a:r>
            <a:endParaRPr lang="en-US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Working Towards the standard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820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7" y="2139078"/>
            <a:ext cx="7408333" cy="4412034"/>
          </a:xfrm>
        </p:spPr>
        <p:txBody>
          <a:bodyPr>
            <a:normAutofit fontScale="92500" lnSpcReduction="10000"/>
          </a:bodyPr>
          <a:lstStyle/>
          <a:p>
            <a:r>
              <a:rPr lang="en-GB" sz="2600" dirty="0"/>
              <a:t>Adding </a:t>
            </a:r>
            <a:r>
              <a:rPr lang="en-GB" sz="2600" dirty="0" smtClean="0"/>
              <a:t>two 2-digit numbers, including crossing tens such as 36 + 27.</a:t>
            </a:r>
            <a:endParaRPr lang="en-GB" sz="2600" dirty="0"/>
          </a:p>
          <a:p>
            <a:endParaRPr lang="en-GB" sz="2600" dirty="0"/>
          </a:p>
          <a:p>
            <a:r>
              <a:rPr lang="en-GB" sz="2600" dirty="0"/>
              <a:t>Read the time to the nearest 15 minutes. </a:t>
            </a:r>
          </a:p>
          <a:p>
            <a:endParaRPr lang="en-GB" sz="2600" dirty="0"/>
          </a:p>
          <a:p>
            <a:r>
              <a:rPr lang="en-GB" sz="2600" dirty="0"/>
              <a:t>Know multiplication and division </a:t>
            </a:r>
            <a:r>
              <a:rPr lang="en-GB" sz="2600" dirty="0" smtClean="0"/>
              <a:t>facts for 2, 5, 10. </a:t>
            </a:r>
            <a:endParaRPr lang="en-GB" sz="2600" dirty="0"/>
          </a:p>
          <a:p>
            <a:endParaRPr lang="en-GB" sz="2600" dirty="0"/>
          </a:p>
          <a:p>
            <a:r>
              <a:rPr lang="en-GB" sz="2600" dirty="0" smtClean="0"/>
              <a:t>Subtract a 2-digit </a:t>
            </a:r>
            <a:r>
              <a:rPr lang="en-GB" sz="2600" dirty="0"/>
              <a:t>number from </a:t>
            </a:r>
            <a:r>
              <a:rPr lang="en-GB" sz="2600" dirty="0" smtClean="0"/>
              <a:t>another 2-digit number, again including crossing tens such as 62 – 28.</a:t>
            </a:r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r>
              <a:rPr lang="en-GB" sz="2600" dirty="0"/>
              <a:t>(Please be aware that this is not the complete list )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 be at the National Standard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12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60400" y="2281080"/>
            <a:ext cx="7408333" cy="4514289"/>
          </a:xfrm>
        </p:spPr>
        <p:txBody>
          <a:bodyPr>
            <a:normAutofit fontScale="77500" lnSpcReduction="20000"/>
          </a:bodyPr>
          <a:lstStyle/>
          <a:p>
            <a:r>
              <a:rPr lang="en-GB" sz="3100" dirty="0"/>
              <a:t>Know the time to </a:t>
            </a:r>
            <a:r>
              <a:rPr lang="en-GB" sz="3100" dirty="0" smtClean="0"/>
              <a:t>5-minute </a:t>
            </a:r>
            <a:r>
              <a:rPr lang="en-GB" sz="3100" dirty="0"/>
              <a:t>intervals</a:t>
            </a:r>
          </a:p>
          <a:p>
            <a:pPr marL="0" indent="0">
              <a:buNone/>
            </a:pPr>
            <a:endParaRPr lang="en-GB" sz="3100" dirty="0"/>
          </a:p>
          <a:p>
            <a:endParaRPr lang="en-GB" sz="3100" dirty="0"/>
          </a:p>
          <a:p>
            <a:r>
              <a:rPr lang="en-GB" sz="3100" dirty="0" smtClean="0"/>
              <a:t>Reasoning to solve complex problems</a:t>
            </a:r>
          </a:p>
          <a:p>
            <a:pPr marL="0" indent="0">
              <a:buNone/>
            </a:pPr>
            <a:r>
              <a:rPr lang="en-GB" sz="3100" dirty="0" smtClean="0"/>
              <a:t> </a:t>
            </a:r>
          </a:p>
          <a:p>
            <a:pPr marL="0" indent="0">
              <a:buNone/>
            </a:pPr>
            <a:endParaRPr lang="en-GB" sz="3100" dirty="0" smtClean="0"/>
          </a:p>
          <a:p>
            <a:r>
              <a:rPr lang="en-GB" sz="3100" dirty="0" smtClean="0"/>
              <a:t>2 step problems</a:t>
            </a:r>
            <a:endParaRPr lang="en-GB" sz="3100" dirty="0"/>
          </a:p>
          <a:p>
            <a:endParaRPr lang="en-GB" sz="3100" dirty="0"/>
          </a:p>
          <a:p>
            <a:pPr marL="0" indent="0">
              <a:buNone/>
            </a:pPr>
            <a:endParaRPr lang="en-GB" sz="3100" dirty="0"/>
          </a:p>
          <a:p>
            <a:r>
              <a:rPr lang="en-GB" sz="3100" dirty="0"/>
              <a:t>Describe similarities and difference of shapes. </a:t>
            </a:r>
            <a:endParaRPr lang="en-GB" sz="3100" dirty="0" smtClean="0"/>
          </a:p>
          <a:p>
            <a:pPr marL="0" indent="0">
              <a:buNone/>
            </a:pPr>
            <a:endParaRPr lang="en-GB" sz="3100" dirty="0"/>
          </a:p>
          <a:p>
            <a:pPr marL="0" indent="0">
              <a:buNone/>
            </a:pPr>
            <a:r>
              <a:rPr lang="en-GB" sz="3100" dirty="0"/>
              <a:t>(Please be aware that this is not the complete list )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Working at Greater Depth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671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60400" y="2819700"/>
            <a:ext cx="7408333" cy="3686278"/>
          </a:xfrm>
        </p:spPr>
        <p:txBody>
          <a:bodyPr>
            <a:normAutofit/>
          </a:bodyPr>
          <a:lstStyle/>
          <a:p>
            <a:r>
              <a:rPr lang="en-GB" dirty="0"/>
              <a:t>Paper 1 – texts and questions combined </a:t>
            </a:r>
            <a:r>
              <a:rPr lang="en-GB" dirty="0" smtClean="0"/>
              <a:t>– </a:t>
            </a:r>
            <a:r>
              <a:rPr lang="en-GB" dirty="0"/>
              <a:t>30 </a:t>
            </a:r>
            <a:r>
              <a:rPr lang="en-GB" dirty="0" err="1"/>
              <a:t>mins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Paper 2 </a:t>
            </a:r>
            <a:r>
              <a:rPr lang="en-GB" dirty="0" smtClean="0"/>
              <a:t>– More </a:t>
            </a:r>
            <a:r>
              <a:rPr lang="en-GB" dirty="0"/>
              <a:t>challenging texts with questions in a separate </a:t>
            </a:r>
            <a:r>
              <a:rPr lang="en-GB" dirty="0" smtClean="0"/>
              <a:t>booklet </a:t>
            </a:r>
            <a:r>
              <a:rPr lang="en-GB" dirty="0"/>
              <a:t>– 40 </a:t>
            </a:r>
            <a:r>
              <a:rPr lang="en-GB" dirty="0" err="1"/>
              <a:t>mins</a:t>
            </a:r>
            <a:r>
              <a:rPr lang="en-GB" dirty="0"/>
              <a:t> 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53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52728"/>
          </a:xfrm>
        </p:spPr>
        <p:txBody>
          <a:bodyPr/>
          <a:lstStyle/>
          <a:p>
            <a:r>
              <a:rPr lang="en-US" dirty="0" smtClean="0"/>
              <a:t>2017 SAT paper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0451"/>
          <a:stretch/>
        </p:blipFill>
        <p:spPr>
          <a:xfrm>
            <a:off x="0" y="1136383"/>
            <a:ext cx="4121565" cy="24566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1402" y="2831857"/>
            <a:ext cx="6062597" cy="3896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61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27551" y="421267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                  Comprehension in KS1  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dirty="0"/>
              <a:t> </a:t>
            </a:r>
            <a:r>
              <a:rPr lang="en-US" dirty="0" smtClean="0"/>
              <a:t>                  ‘Helping Hounds’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305" y="2374586"/>
            <a:ext cx="4643242" cy="379982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162047" y="2758090"/>
            <a:ext cx="3981953" cy="3416320"/>
          </a:xfrm>
          <a:prstGeom prst="rect">
            <a:avLst/>
          </a:prstGeom>
          <a:noFill/>
          <a:ln>
            <a:solidFill>
              <a:srgbClr val="BB57FF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Vocabulary Victor</a:t>
            </a:r>
          </a:p>
          <a:p>
            <a:r>
              <a:rPr lang="en-US" sz="3600" dirty="0" smtClean="0"/>
              <a:t>Inference Iggy</a:t>
            </a:r>
          </a:p>
          <a:p>
            <a:r>
              <a:rPr lang="en-US" sz="3600" dirty="0" smtClean="0"/>
              <a:t>Predicting Pip</a:t>
            </a:r>
          </a:p>
          <a:p>
            <a:r>
              <a:rPr lang="en-US" sz="3600" dirty="0" smtClean="0"/>
              <a:t>Retrieval Rex</a:t>
            </a:r>
          </a:p>
          <a:p>
            <a:r>
              <a:rPr lang="en-US" sz="3600" dirty="0" smtClean="0"/>
              <a:t>Sequencing </a:t>
            </a:r>
            <a:r>
              <a:rPr lang="en-US" sz="3600" dirty="0" err="1" smtClean="0"/>
              <a:t>Suki</a:t>
            </a:r>
            <a:endParaRPr lang="en-US" sz="3600" dirty="0" smtClean="0"/>
          </a:p>
          <a:p>
            <a:r>
              <a:rPr lang="en-US" sz="3600" dirty="0" smtClean="0"/>
              <a:t>‘Fluency Flo’</a:t>
            </a:r>
            <a:endParaRPr lang="en-US" sz="3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05" y="264037"/>
            <a:ext cx="3399708" cy="1622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167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74320" y="2567867"/>
            <a:ext cx="8229599" cy="4276194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dirty="0" smtClean="0"/>
              <a:t>Decoding quickly and automatically- not having to stop at words to sound out</a:t>
            </a:r>
            <a:endParaRPr lang="en-GB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dirty="0" smtClean="0"/>
              <a:t>Reading with speed, accuracy and expression. In order to understand what they read, children need to read fluently.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dirty="0" smtClean="0"/>
              <a:t>Bridges a gap between word recognition and comprehension. </a:t>
            </a:r>
          </a:p>
          <a:p>
            <a:pPr marL="0" indent="0">
              <a:buNone/>
            </a:pPr>
            <a:r>
              <a:rPr lang="en-GB" sz="2800" b="1" dirty="0" smtClean="0"/>
              <a:t>Taught daily to groups across the school until children are fluent readers </a:t>
            </a:r>
            <a:endParaRPr lang="en-GB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1440" y="372930"/>
            <a:ext cx="4297680" cy="1252728"/>
          </a:xfrm>
        </p:spPr>
        <p:txBody>
          <a:bodyPr/>
          <a:lstStyle/>
          <a:p>
            <a:r>
              <a:rPr lang="en-US" dirty="0" smtClean="0"/>
              <a:t>Reading fluency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10913"/>
          <a:stretch/>
        </p:blipFill>
        <p:spPr>
          <a:xfrm>
            <a:off x="5452708" y="372930"/>
            <a:ext cx="3289300" cy="2194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82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1" y="2802702"/>
            <a:ext cx="7823200" cy="4055302"/>
          </a:xfrm>
        </p:spPr>
        <p:txBody>
          <a:bodyPr>
            <a:normAutofit lnSpcReduction="10000"/>
          </a:bodyPr>
          <a:lstStyle/>
          <a:p>
            <a:r>
              <a:rPr lang="en-GB" sz="3600" dirty="0" smtClean="0"/>
              <a:t>Spelling groups daily – supports writing</a:t>
            </a:r>
          </a:p>
          <a:p>
            <a:r>
              <a:rPr lang="en-GB" sz="3600" dirty="0" smtClean="0"/>
              <a:t>Comprehension weekly in whole class sessions (Reading dogs/helping hounds)</a:t>
            </a:r>
          </a:p>
          <a:p>
            <a:r>
              <a:rPr lang="en-GB" sz="3600" dirty="0" smtClean="0"/>
              <a:t>Guided reading fluency groups daily</a:t>
            </a:r>
            <a:endParaRPr lang="en-GB" sz="3600" dirty="0"/>
          </a:p>
          <a:p>
            <a:r>
              <a:rPr lang="en-GB" sz="3600" dirty="0" smtClean="0">
                <a:solidFill>
                  <a:srgbClr val="FF0000"/>
                </a:solidFill>
              </a:rPr>
              <a:t>Parent helpers needed….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    Reading support </a:t>
            </a:r>
            <a:br>
              <a:rPr lang="en-US" dirty="0" smtClean="0"/>
            </a:br>
            <a:r>
              <a:rPr lang="en-US" dirty="0" smtClean="0"/>
              <a:t>in school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85157"/>
            <a:ext cx="2213948" cy="1811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89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All children reading Book bands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591056"/>
            <a:ext cx="8355995" cy="24836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7200" y="4307390"/>
            <a:ext cx="8229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Not a race or a competition!</a:t>
            </a:r>
          </a:p>
          <a:p>
            <a:r>
              <a:rPr lang="en-US" sz="2800" dirty="0" smtClean="0"/>
              <a:t>Moving slowly to ensure children are fluent and have appropriate comprehension skills.</a:t>
            </a:r>
          </a:p>
          <a:p>
            <a:r>
              <a:rPr lang="en-US" sz="2800" dirty="0" smtClean="0"/>
              <a:t>Home reading books at 95-100% accuracy to develop fluency.  90 words per minute pace.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3918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4800" y="0"/>
            <a:ext cx="59727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225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60400" y="2431392"/>
            <a:ext cx="7408333" cy="4144771"/>
          </a:xfrm>
        </p:spPr>
        <p:txBody>
          <a:bodyPr>
            <a:normAutofit fontScale="92500" lnSpcReduction="10000"/>
          </a:bodyPr>
          <a:lstStyle/>
          <a:p>
            <a:r>
              <a:rPr lang="en-GB" sz="2600" dirty="0"/>
              <a:t>With support answer questions and make </a:t>
            </a:r>
            <a:r>
              <a:rPr lang="en-GB" sz="2600" dirty="0" smtClean="0"/>
              <a:t>inferences. </a:t>
            </a:r>
            <a:endParaRPr lang="en-GB" sz="2600" dirty="0"/>
          </a:p>
          <a:p>
            <a:endParaRPr lang="en-GB" sz="2600" dirty="0"/>
          </a:p>
          <a:p>
            <a:r>
              <a:rPr lang="en-GB" sz="2600" dirty="0"/>
              <a:t>Read many common exception </a:t>
            </a:r>
            <a:r>
              <a:rPr lang="en-GB" sz="2600" dirty="0" smtClean="0"/>
              <a:t>words.</a:t>
            </a:r>
            <a:endParaRPr lang="en-GB" sz="2600" dirty="0"/>
          </a:p>
          <a:p>
            <a:endParaRPr lang="en-GB" sz="2600" dirty="0"/>
          </a:p>
          <a:p>
            <a:r>
              <a:rPr lang="en-GB" sz="2600" dirty="0"/>
              <a:t>Accurately blend common graphemes</a:t>
            </a:r>
            <a:r>
              <a:rPr lang="en-GB" sz="2600" dirty="0" smtClean="0"/>
              <a:t>.</a:t>
            </a:r>
          </a:p>
          <a:p>
            <a:pPr marL="0" indent="0">
              <a:buNone/>
            </a:pPr>
            <a:endParaRPr lang="en-GB" sz="2600" dirty="0" smtClean="0"/>
          </a:p>
          <a:p>
            <a:r>
              <a:rPr lang="en-GB" sz="2600" dirty="0" smtClean="0"/>
              <a:t>Read aloud many words quickly and accurately without overt sounding and blending.</a:t>
            </a:r>
            <a:endParaRPr lang="en-GB" sz="2600" dirty="0"/>
          </a:p>
          <a:p>
            <a:endParaRPr lang="en-GB" sz="2600" dirty="0"/>
          </a:p>
          <a:p>
            <a:pPr marL="0" indent="0">
              <a:buNone/>
            </a:pPr>
            <a:r>
              <a:rPr lang="en-GB" sz="2600" dirty="0"/>
              <a:t> (Please be aware that this is not the complete list )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Working Towards the standard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678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1859" y="2414649"/>
            <a:ext cx="8246881" cy="4236671"/>
          </a:xfrm>
        </p:spPr>
        <p:txBody>
          <a:bodyPr>
            <a:normAutofit fontScale="55000" lnSpcReduction="20000"/>
          </a:bodyPr>
          <a:lstStyle/>
          <a:p>
            <a:r>
              <a:rPr lang="en-GB" sz="3800" dirty="0"/>
              <a:t>No set book band level. However </a:t>
            </a:r>
            <a:r>
              <a:rPr lang="en-GB" sz="3800" dirty="0" smtClean="0"/>
              <a:t>children who are at the expected standard are usually reading </a:t>
            </a:r>
            <a:r>
              <a:rPr lang="en-GB" sz="3800" dirty="0" smtClean="0">
                <a:solidFill>
                  <a:srgbClr val="FF0000"/>
                </a:solidFill>
              </a:rPr>
              <a:t>white</a:t>
            </a:r>
            <a:r>
              <a:rPr lang="en-GB" sz="3800" dirty="0" smtClean="0"/>
              <a:t> band and above.</a:t>
            </a:r>
            <a:endParaRPr lang="en-GB" sz="3800" dirty="0"/>
          </a:p>
          <a:p>
            <a:r>
              <a:rPr lang="en-GB" sz="3800" dirty="0" smtClean="0"/>
              <a:t>Read </a:t>
            </a:r>
            <a:r>
              <a:rPr lang="en-GB" sz="3800" dirty="0"/>
              <a:t>fluently and accurately without too much sounding and </a:t>
            </a:r>
            <a:r>
              <a:rPr lang="en-GB" sz="3800" dirty="0" smtClean="0"/>
              <a:t>blending (around 90 </a:t>
            </a:r>
            <a:r>
              <a:rPr lang="en-GB" sz="3800" dirty="0"/>
              <a:t>words per </a:t>
            </a:r>
            <a:r>
              <a:rPr lang="en-GB" sz="3800" dirty="0" smtClean="0"/>
              <a:t>minute).</a:t>
            </a:r>
            <a:endParaRPr lang="en-GB" sz="3800" dirty="0"/>
          </a:p>
          <a:p>
            <a:endParaRPr lang="en-GB" sz="3800" dirty="0"/>
          </a:p>
          <a:p>
            <a:r>
              <a:rPr lang="en-GB" sz="3800" dirty="0"/>
              <a:t>Check it makes </a:t>
            </a:r>
            <a:r>
              <a:rPr lang="en-GB" sz="3800" dirty="0" smtClean="0"/>
              <a:t>sense.</a:t>
            </a:r>
          </a:p>
          <a:p>
            <a:pPr marL="0" indent="0">
              <a:buNone/>
            </a:pPr>
            <a:endParaRPr lang="en-GB" sz="3800" dirty="0" smtClean="0"/>
          </a:p>
          <a:p>
            <a:r>
              <a:rPr lang="en-GB" sz="3800" dirty="0" smtClean="0"/>
              <a:t>Read most common exception words.</a:t>
            </a:r>
            <a:endParaRPr lang="en-GB" sz="3800" dirty="0"/>
          </a:p>
          <a:p>
            <a:endParaRPr lang="en-GB" sz="3800" dirty="0"/>
          </a:p>
          <a:p>
            <a:r>
              <a:rPr lang="en-GB" sz="3800" dirty="0"/>
              <a:t>Answer questions and make some inferences. </a:t>
            </a:r>
            <a:endParaRPr lang="en-GB" sz="3800" dirty="0" smtClean="0"/>
          </a:p>
          <a:p>
            <a:pPr marL="0" indent="0">
              <a:buNone/>
            </a:pPr>
            <a:endParaRPr lang="en-GB" sz="3800" dirty="0"/>
          </a:p>
          <a:p>
            <a:pPr marL="0" indent="0">
              <a:buNone/>
            </a:pPr>
            <a:r>
              <a:rPr lang="en-GB" sz="3800" dirty="0"/>
              <a:t>(Please be aware that this is not the complete list )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 be at the National Standard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840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60400" y="2644336"/>
            <a:ext cx="7408333" cy="3686278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Make </a:t>
            </a:r>
            <a:r>
              <a:rPr lang="en-GB" dirty="0"/>
              <a:t>links between the books they are reading and other books.</a:t>
            </a:r>
          </a:p>
          <a:p>
            <a:endParaRPr lang="en-GB" dirty="0"/>
          </a:p>
          <a:p>
            <a:r>
              <a:rPr lang="en-GB" dirty="0"/>
              <a:t>Predict what might </a:t>
            </a:r>
            <a:r>
              <a:rPr lang="en-GB" dirty="0" smtClean="0"/>
              <a:t>happen next based on what has happened so far.</a:t>
            </a:r>
            <a:endParaRPr lang="en-GB" dirty="0"/>
          </a:p>
          <a:p>
            <a:endParaRPr lang="en-GB" dirty="0"/>
          </a:p>
          <a:p>
            <a:r>
              <a:rPr lang="en-GB" dirty="0"/>
              <a:t>Make </a:t>
            </a:r>
            <a:r>
              <a:rPr lang="en-GB" dirty="0" smtClean="0"/>
              <a:t>inferences.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(Please </a:t>
            </a:r>
            <a:r>
              <a:rPr lang="en-GB" dirty="0"/>
              <a:t>be aware that this is not the complete list )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Working at Greater Depth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353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7" y="2602541"/>
            <a:ext cx="7408333" cy="3987085"/>
          </a:xfrm>
        </p:spPr>
        <p:txBody>
          <a:bodyPr>
            <a:normAutofit/>
          </a:bodyPr>
          <a:lstStyle/>
          <a:p>
            <a:r>
              <a:rPr lang="en-GB" dirty="0"/>
              <a:t>Not statutory to sit tests but the children will do in Term 6. </a:t>
            </a:r>
          </a:p>
          <a:p>
            <a:endParaRPr lang="en-GB" dirty="0"/>
          </a:p>
          <a:p>
            <a:r>
              <a:rPr lang="en-GB" dirty="0"/>
              <a:t>Tests children’s knowledge and understand of spelling, punctuation and </a:t>
            </a:r>
            <a:r>
              <a:rPr lang="en-GB" dirty="0" smtClean="0"/>
              <a:t>grammar</a:t>
            </a:r>
            <a:r>
              <a:rPr lang="en-GB" dirty="0"/>
              <a:t>. </a:t>
            </a:r>
          </a:p>
          <a:p>
            <a:endParaRPr lang="en-GB" dirty="0"/>
          </a:p>
          <a:p>
            <a:r>
              <a:rPr lang="en-GB" dirty="0"/>
              <a:t>The children are used to these </a:t>
            </a:r>
            <a:r>
              <a:rPr lang="en-GB" dirty="0" smtClean="0"/>
              <a:t>types </a:t>
            </a:r>
            <a:r>
              <a:rPr lang="en-GB" dirty="0"/>
              <a:t>of questions. 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SPAG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090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7" y="2870915"/>
            <a:ext cx="7408333" cy="3987085"/>
          </a:xfrm>
        </p:spPr>
        <p:txBody>
          <a:bodyPr>
            <a:normAutofit/>
          </a:bodyPr>
          <a:lstStyle/>
          <a:p>
            <a:r>
              <a:rPr lang="en-GB" sz="3200" dirty="0"/>
              <a:t>No formal tests. </a:t>
            </a:r>
          </a:p>
          <a:p>
            <a:endParaRPr lang="en-GB" sz="3200" dirty="0"/>
          </a:p>
          <a:p>
            <a:r>
              <a:rPr lang="en-GB" sz="3200" dirty="0"/>
              <a:t>All teacher assessment based on classwork and </a:t>
            </a:r>
            <a:r>
              <a:rPr lang="en-GB" sz="3200" dirty="0" smtClean="0"/>
              <a:t>independent writing tasks. </a:t>
            </a:r>
            <a:endParaRPr lang="en-GB" sz="3200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Writing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60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60400" y="2531601"/>
            <a:ext cx="7408333" cy="3686278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Using full stops and capitals in some sentences</a:t>
            </a:r>
          </a:p>
          <a:p>
            <a:endParaRPr lang="en-GB" dirty="0"/>
          </a:p>
          <a:p>
            <a:r>
              <a:rPr lang="en-GB" dirty="0"/>
              <a:t>Spelling some common exception </a:t>
            </a:r>
            <a:r>
              <a:rPr lang="en-GB" dirty="0" smtClean="0"/>
              <a:t>words</a:t>
            </a:r>
          </a:p>
          <a:p>
            <a:pPr marL="0" indent="0">
              <a:buNone/>
            </a:pPr>
            <a:r>
              <a:rPr lang="en-GB" dirty="0" smtClean="0"/>
              <a:t> </a:t>
            </a:r>
          </a:p>
          <a:p>
            <a:r>
              <a:rPr lang="en-GB" dirty="0" smtClean="0"/>
              <a:t>Form letters in the correct direction 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Use spaces between words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Use their phonics to spell words</a:t>
            </a:r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(Please be aware that this is not the complete list )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Working Towards the standard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533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7" y="2352020"/>
            <a:ext cx="7408333" cy="3987085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Accurate punctuation for most </a:t>
            </a:r>
            <a:r>
              <a:rPr lang="en-GB" dirty="0" smtClean="0"/>
              <a:t>sentences – CL . ?</a:t>
            </a:r>
            <a:endParaRPr lang="en-GB" dirty="0"/>
          </a:p>
          <a:p>
            <a:endParaRPr lang="en-GB" dirty="0"/>
          </a:p>
          <a:p>
            <a:r>
              <a:rPr lang="en-GB" dirty="0" smtClean="0"/>
              <a:t>Consistent use of the correct tense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Using co-ordination (but or and) and some subordination (when if that because) to join clauses</a:t>
            </a:r>
            <a:endParaRPr lang="en-GB" dirty="0"/>
          </a:p>
          <a:p>
            <a:endParaRPr lang="en-GB" dirty="0"/>
          </a:p>
          <a:p>
            <a:r>
              <a:rPr lang="en-GB" dirty="0"/>
              <a:t>Spelling many common exception words </a:t>
            </a:r>
            <a:r>
              <a:rPr lang="en-GB" dirty="0" smtClean="0"/>
              <a:t>accurately</a:t>
            </a:r>
          </a:p>
          <a:p>
            <a:pPr marL="0" indent="0">
              <a:buNone/>
            </a:pPr>
            <a:r>
              <a:rPr lang="en-GB" dirty="0" smtClean="0"/>
              <a:t>   </a:t>
            </a:r>
            <a:endParaRPr lang="en-GB" dirty="0"/>
          </a:p>
          <a:p>
            <a:r>
              <a:rPr lang="en-GB" dirty="0" smtClean="0"/>
              <a:t>Forming letters of correct size – CL and long ladders taller, the rest half line size.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(Please be aware that this is not the complete list )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 be at the National Standard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7325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60400" y="2420210"/>
            <a:ext cx="7408333" cy="4005641"/>
          </a:xfrm>
        </p:spPr>
        <p:txBody>
          <a:bodyPr>
            <a:normAutofit fontScale="25000" lnSpcReduction="20000"/>
          </a:bodyPr>
          <a:lstStyle/>
          <a:p>
            <a:r>
              <a:rPr lang="en-GB" sz="7200" dirty="0"/>
              <a:t>Using the full range of punctuation mostly accurately </a:t>
            </a:r>
            <a:r>
              <a:rPr lang="en-GB" sz="7200" dirty="0" smtClean="0"/>
              <a:t>!  </a:t>
            </a:r>
            <a:r>
              <a:rPr lang="en-GB" sz="7200" dirty="0"/>
              <a:t>. </a:t>
            </a:r>
            <a:r>
              <a:rPr lang="en-GB" sz="7200" dirty="0" smtClean="0"/>
              <a:t>?, Commas in a list and ’ apostrophes for possession and contractions</a:t>
            </a:r>
            <a:endParaRPr lang="en-GB" sz="7200" dirty="0"/>
          </a:p>
          <a:p>
            <a:endParaRPr lang="en-GB" sz="7200" dirty="0"/>
          </a:p>
          <a:p>
            <a:r>
              <a:rPr lang="en-GB" sz="7200" dirty="0" smtClean="0"/>
              <a:t>Using some joins in </a:t>
            </a:r>
            <a:r>
              <a:rPr lang="en-GB" sz="7200" dirty="0"/>
              <a:t>their </a:t>
            </a:r>
            <a:r>
              <a:rPr lang="en-GB" sz="7200" dirty="0" smtClean="0"/>
              <a:t>handwriting</a:t>
            </a:r>
            <a:endParaRPr lang="en-GB" sz="7200" dirty="0"/>
          </a:p>
          <a:p>
            <a:endParaRPr lang="en-GB" sz="7200" dirty="0"/>
          </a:p>
          <a:p>
            <a:r>
              <a:rPr lang="en-GB" sz="7200" dirty="0"/>
              <a:t>Spelling most common exception </a:t>
            </a:r>
            <a:r>
              <a:rPr lang="en-GB" sz="7200" dirty="0" smtClean="0"/>
              <a:t>words</a:t>
            </a:r>
          </a:p>
          <a:p>
            <a:pPr marL="0" indent="0">
              <a:buNone/>
            </a:pPr>
            <a:endParaRPr lang="en-GB" sz="7200" dirty="0"/>
          </a:p>
          <a:p>
            <a:r>
              <a:rPr lang="en-GB" sz="7200" dirty="0" smtClean="0"/>
              <a:t>Suffixes to spell most words correctly (-</a:t>
            </a:r>
            <a:r>
              <a:rPr lang="en-GB" sz="7200" dirty="0" err="1" smtClean="0"/>
              <a:t>ment</a:t>
            </a:r>
            <a:r>
              <a:rPr lang="en-GB" sz="7200" dirty="0" smtClean="0"/>
              <a:t> –ness –</a:t>
            </a:r>
            <a:r>
              <a:rPr lang="en-GB" sz="7200" dirty="0" err="1" smtClean="0"/>
              <a:t>ful</a:t>
            </a:r>
            <a:r>
              <a:rPr lang="en-GB" sz="7200" dirty="0" smtClean="0"/>
              <a:t> –less –</a:t>
            </a:r>
            <a:r>
              <a:rPr lang="en-GB" sz="7200" dirty="0" err="1" smtClean="0"/>
              <a:t>ly</a:t>
            </a:r>
            <a:r>
              <a:rPr lang="en-GB" sz="7200" dirty="0" smtClean="0"/>
              <a:t>)</a:t>
            </a:r>
          </a:p>
          <a:p>
            <a:pPr marL="0" indent="0">
              <a:buNone/>
            </a:pPr>
            <a:endParaRPr lang="en-GB" sz="7200" dirty="0" smtClean="0"/>
          </a:p>
          <a:p>
            <a:r>
              <a:rPr lang="en-GB" sz="7200" dirty="0" smtClean="0"/>
              <a:t>Make additions, revisions and proof-reading corrections to their own writing</a:t>
            </a:r>
          </a:p>
          <a:p>
            <a:pPr marL="0" indent="0">
              <a:buNone/>
            </a:pPr>
            <a:endParaRPr lang="en-GB" sz="7200" dirty="0" smtClean="0"/>
          </a:p>
          <a:p>
            <a:r>
              <a:rPr lang="en-GB" sz="7200" dirty="0" smtClean="0"/>
              <a:t>Vocabulary – interesting word choices, upscaling using a thesaurus</a:t>
            </a:r>
            <a:endParaRPr lang="en-GB" sz="7200" dirty="0"/>
          </a:p>
          <a:p>
            <a:endParaRPr lang="en-GB" sz="7200" dirty="0"/>
          </a:p>
          <a:p>
            <a:pPr marL="0" indent="0">
              <a:buNone/>
            </a:pPr>
            <a:r>
              <a:rPr lang="en-GB" sz="7200" dirty="0"/>
              <a:t>(Please be aware that this is not the complete list )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Working at Greater Depth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606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To use the test scores and classroom work to make a judgement.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It is not best fit. All the attainment targets have to be met.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Each child to be given a result for Maths, Reading, </a:t>
            </a:r>
            <a:r>
              <a:rPr lang="en-GB" dirty="0" smtClean="0"/>
              <a:t>Writing </a:t>
            </a:r>
            <a:r>
              <a:rPr lang="en-GB" dirty="0"/>
              <a:t>and Science.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Teacher Responsibilities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435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21547" y="2562732"/>
            <a:ext cx="8065253" cy="383806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 smtClean="0"/>
              <a:t>Don’t worry about the SATs at home or label them as tests - just always encourage your child to do their best.</a:t>
            </a:r>
          </a:p>
          <a:p>
            <a:pPr marL="0" indent="0">
              <a:buNone/>
            </a:pPr>
            <a:r>
              <a:rPr lang="en-GB" dirty="0" smtClean="0"/>
              <a:t>Practise key skills :</a:t>
            </a:r>
          </a:p>
          <a:p>
            <a:r>
              <a:rPr lang="en-GB" dirty="0" smtClean="0"/>
              <a:t>2s, 5s, 10s times tables and bonds to 10/20 </a:t>
            </a:r>
            <a:r>
              <a:rPr lang="en-GB" dirty="0" err="1" smtClean="0"/>
              <a:t>eg</a:t>
            </a:r>
            <a:r>
              <a:rPr lang="en-GB" dirty="0" smtClean="0"/>
              <a:t> 3+7=10 so 10-7=3 and therefore 13+7=20 so 20-7=13 </a:t>
            </a:r>
          </a:p>
          <a:p>
            <a:r>
              <a:rPr lang="en-GB" dirty="0" smtClean="0"/>
              <a:t>Telling the time  quarter to /past (Expected) 5 minute intervals (Greater Depth only)</a:t>
            </a:r>
          </a:p>
          <a:p>
            <a:r>
              <a:rPr lang="en-GB" dirty="0" smtClean="0"/>
              <a:t>Spelling sight words and suffixes –</a:t>
            </a:r>
            <a:r>
              <a:rPr lang="en-GB" dirty="0" err="1" smtClean="0"/>
              <a:t>ed</a:t>
            </a:r>
            <a:r>
              <a:rPr lang="en-GB" dirty="0" smtClean="0"/>
              <a:t> –</a:t>
            </a:r>
            <a:r>
              <a:rPr lang="en-GB" dirty="0" err="1" smtClean="0"/>
              <a:t>ing</a:t>
            </a:r>
            <a:r>
              <a:rPr lang="en-GB" dirty="0" smtClean="0"/>
              <a:t> –</a:t>
            </a:r>
            <a:r>
              <a:rPr lang="en-GB" dirty="0" err="1" smtClean="0"/>
              <a:t>er</a:t>
            </a:r>
            <a:r>
              <a:rPr lang="en-GB" dirty="0" smtClean="0"/>
              <a:t> -</a:t>
            </a:r>
            <a:r>
              <a:rPr lang="en-GB" dirty="0" err="1" smtClean="0"/>
              <a:t>est</a:t>
            </a:r>
            <a:r>
              <a:rPr lang="en-GB" dirty="0" smtClean="0"/>
              <a:t> –</a:t>
            </a:r>
            <a:r>
              <a:rPr lang="en-GB" dirty="0" err="1" smtClean="0"/>
              <a:t>ment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–ness –</a:t>
            </a:r>
            <a:r>
              <a:rPr lang="en-GB" dirty="0" err="1" smtClean="0"/>
              <a:t>ly</a:t>
            </a:r>
            <a:r>
              <a:rPr lang="en-GB" dirty="0" smtClean="0"/>
              <a:t>  -</a:t>
            </a:r>
            <a:r>
              <a:rPr lang="en-GB" dirty="0" err="1" smtClean="0"/>
              <a:t>ful</a:t>
            </a:r>
            <a:endParaRPr lang="en-GB" dirty="0" smtClean="0"/>
          </a:p>
          <a:p>
            <a:r>
              <a:rPr lang="en-GB" dirty="0" smtClean="0"/>
              <a:t>Regular reading for fluency </a:t>
            </a:r>
            <a:r>
              <a:rPr lang="en-GB" dirty="0">
                <a:hlinkClick r:id="rId2"/>
              </a:rPr>
              <a:t>https://www.oxfordowl.co.uk/for-home/find-a-book/library-page</a:t>
            </a:r>
            <a:r>
              <a:rPr lang="en-GB" dirty="0" smtClean="0">
                <a:hlinkClick r:id="rId2"/>
              </a:rPr>
              <a:t>/</a:t>
            </a:r>
            <a:r>
              <a:rPr lang="en-GB" dirty="0" smtClean="0"/>
              <a:t>      </a:t>
            </a:r>
            <a:r>
              <a:rPr lang="en-GB" dirty="0"/>
              <a:t>https://</a:t>
            </a:r>
            <a:r>
              <a:rPr lang="en-GB" dirty="0" smtClean="0"/>
              <a:t>www.teachyourmonstertoread.com  </a:t>
            </a:r>
          </a:p>
          <a:p>
            <a:r>
              <a:rPr lang="en-GB" dirty="0" smtClean="0"/>
              <a:t>Complete comprehension papers set for HW with your child (encourage independence first)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you can help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44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21547" y="2487576"/>
            <a:ext cx="7408333" cy="345069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In your child’s report you will be told if your child has met the expected standard, is working towards the standard or is working at Greater </a:t>
            </a:r>
            <a:r>
              <a:rPr lang="en-GB" dirty="0" smtClean="0"/>
              <a:t>Depth for the end of  Key Stage 1. </a:t>
            </a:r>
          </a:p>
          <a:p>
            <a:pPr marL="0" indent="0">
              <a:buNone/>
            </a:pPr>
            <a:r>
              <a:rPr lang="en-GB" dirty="0" smtClean="0"/>
              <a:t>Some </a:t>
            </a:r>
            <a:r>
              <a:rPr lang="en-GB" dirty="0"/>
              <a:t>children may be assessed using the </a:t>
            </a:r>
            <a:r>
              <a:rPr lang="en-GB" dirty="0" smtClean="0"/>
              <a:t>pre–key </a:t>
            </a:r>
            <a:r>
              <a:rPr lang="en-GB" dirty="0"/>
              <a:t>stage </a:t>
            </a:r>
            <a:r>
              <a:rPr lang="en-GB" dirty="0" smtClean="0"/>
              <a:t>1 standards.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There will be a result for each curriculum area as discussed.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We </a:t>
            </a:r>
            <a:r>
              <a:rPr lang="en-GB" dirty="0" smtClean="0"/>
              <a:t>will be practising past SATs papers in class in Terms 3 and 4.</a:t>
            </a: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Reporting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09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r>
              <a:rPr lang="is-IS" dirty="0" smtClean="0"/>
              <a:t>…</a:t>
            </a:r>
            <a:endParaRPr lang="en-US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949" y="3429000"/>
            <a:ext cx="3088383" cy="2055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0991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Waveform.thmx</Template>
  <TotalTime>940</TotalTime>
  <Words>1267</Words>
  <Application>Microsoft Office PowerPoint</Application>
  <PresentationFormat>On-screen Show (4:3)</PresentationFormat>
  <Paragraphs>193</Paragraphs>
  <Slides>27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Candara</vt:lpstr>
      <vt:lpstr>Symbol</vt:lpstr>
      <vt:lpstr>Waveform</vt:lpstr>
      <vt:lpstr>Year 2 Statutory Assessment</vt:lpstr>
      <vt:lpstr>Aims</vt:lpstr>
      <vt:lpstr>What are SATs?</vt:lpstr>
      <vt:lpstr>PowerPoint Presentation</vt:lpstr>
      <vt:lpstr>PowerPoint Presentation</vt:lpstr>
      <vt:lpstr>Working Towards the standard</vt:lpstr>
      <vt:lpstr>To be at the National Standard</vt:lpstr>
      <vt:lpstr>Working at Greater Depth</vt:lpstr>
      <vt:lpstr>Reading</vt:lpstr>
      <vt:lpstr>2017 SAT paper</vt:lpstr>
      <vt:lpstr>                   Comprehension in KS1                       ‘Helping Hounds’</vt:lpstr>
      <vt:lpstr>Reading fluency</vt:lpstr>
      <vt:lpstr>    Reading support  in school</vt:lpstr>
      <vt:lpstr>All children reading Book bands</vt:lpstr>
      <vt:lpstr>PowerPoint Presentation</vt:lpstr>
      <vt:lpstr>Working Towards the standard</vt:lpstr>
      <vt:lpstr>To be at the National Standard</vt:lpstr>
      <vt:lpstr>Working at Greater Depth</vt:lpstr>
      <vt:lpstr>SPAG</vt:lpstr>
      <vt:lpstr>Writing</vt:lpstr>
      <vt:lpstr>Working Towards the standard</vt:lpstr>
      <vt:lpstr>To be at the National Standard</vt:lpstr>
      <vt:lpstr>Working at Greater Depth</vt:lpstr>
      <vt:lpstr>Teacher Responsibilities</vt:lpstr>
      <vt:lpstr>How you can help</vt:lpstr>
      <vt:lpstr>Reporting</vt:lpstr>
      <vt:lpstr>Questions…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pickering</dc:creator>
  <cp:lastModifiedBy>Windows User</cp:lastModifiedBy>
  <cp:revision>38</cp:revision>
  <dcterms:created xsi:type="dcterms:W3CDTF">2018-02-25T09:54:06Z</dcterms:created>
  <dcterms:modified xsi:type="dcterms:W3CDTF">2020-02-26T15:04:11Z</dcterms:modified>
</cp:coreProperties>
</file>