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5"/>
  </p:notesMasterIdLst>
  <p:sldIdLst>
    <p:sldId id="256" r:id="rId2"/>
    <p:sldId id="257" r:id="rId3"/>
    <p:sldId id="258" r:id="rId4"/>
    <p:sldId id="278" r:id="rId5"/>
    <p:sldId id="279" r:id="rId6"/>
    <p:sldId id="280" r:id="rId7"/>
    <p:sldId id="281" r:id="rId8"/>
    <p:sldId id="282" r:id="rId9"/>
    <p:sldId id="283" r:id="rId10"/>
    <p:sldId id="261" r:id="rId11"/>
    <p:sldId id="259" r:id="rId12"/>
    <p:sldId id="262" r:id="rId13"/>
    <p:sldId id="268" r:id="rId14"/>
    <p:sldId id="267" r:id="rId15"/>
    <p:sldId id="272" r:id="rId16"/>
    <p:sldId id="260" r:id="rId17"/>
    <p:sldId id="271" r:id="rId18"/>
    <p:sldId id="269" r:id="rId19"/>
    <p:sldId id="277" r:id="rId20"/>
    <p:sldId id="270" r:id="rId21"/>
    <p:sldId id="273" r:id="rId22"/>
    <p:sldId id="274" r:id="rId23"/>
    <p:sldId id="27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19" d="100"/>
          <a:sy n="119" d="100"/>
        </p:scale>
        <p:origin x="13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4CF722-9815-4975-8BD7-FEDCCF8FE16A}" type="datetimeFigureOut">
              <a:rPr lang="en-GB" smtClean="0"/>
              <a:t>04/10/2022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B6D38E-B629-4D19-963F-C7F2EC03CEDA}" type="slidenum">
              <a:rPr lang="en-GB" smtClean="0"/>
              <a:t>‹#›</a:t>
            </a:fld>
            <a:endParaRPr lang="en-GB"/>
          </a:p>
        </p:txBody>
      </p:sp>
    </p:spTree>
    <p:extLst>
      <p:ext uri="{BB962C8B-B14F-4D97-AF65-F5344CB8AC3E}">
        <p14:creationId xmlns:p14="http://schemas.microsoft.com/office/powerpoint/2010/main" val="2661061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B6D38E-B629-4D19-963F-C7F2EC03CEDA}" type="slidenum">
              <a:rPr lang="en-GB" smtClean="0"/>
              <a:t>10</a:t>
            </a:fld>
            <a:endParaRPr lang="en-GB"/>
          </a:p>
        </p:txBody>
      </p:sp>
    </p:spTree>
    <p:extLst>
      <p:ext uri="{BB962C8B-B14F-4D97-AF65-F5344CB8AC3E}">
        <p14:creationId xmlns:p14="http://schemas.microsoft.com/office/powerpoint/2010/main" val="2499760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B6D38E-B629-4D19-963F-C7F2EC03CEDA}" type="slidenum">
              <a:rPr lang="en-GB" smtClean="0"/>
              <a:t>11</a:t>
            </a:fld>
            <a:endParaRPr lang="en-GB"/>
          </a:p>
        </p:txBody>
      </p:sp>
    </p:spTree>
    <p:extLst>
      <p:ext uri="{BB962C8B-B14F-4D97-AF65-F5344CB8AC3E}">
        <p14:creationId xmlns:p14="http://schemas.microsoft.com/office/powerpoint/2010/main" val="3852290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B6D38E-B629-4D19-963F-C7F2EC03CEDA}" type="slidenum">
              <a:rPr lang="en-GB" smtClean="0"/>
              <a:t>12</a:t>
            </a:fld>
            <a:endParaRPr lang="en-GB"/>
          </a:p>
        </p:txBody>
      </p:sp>
    </p:spTree>
    <p:extLst>
      <p:ext uri="{BB962C8B-B14F-4D97-AF65-F5344CB8AC3E}">
        <p14:creationId xmlns:p14="http://schemas.microsoft.com/office/powerpoint/2010/main" val="18452813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10/4/2022</a:t>
            </a:fld>
            <a:endParaRPr lang="en-US" dirty="0"/>
          </a:p>
        </p:txBody>
      </p:sp>
      <p:sp>
        <p:nvSpPr>
          <p:cNvPr id="5" name="Footer Placeholder 4"/>
          <p:cNvSpPr>
            <a:spLocks noGrp="1"/>
          </p:cNvSpPr>
          <p:nvPr>
            <p:ph type="ftr" sz="quarter" idx="11"/>
          </p:nvPr>
        </p:nvSpPr>
        <p:spPr>
          <a:xfrm>
            <a:off x="1451579" y="329307"/>
            <a:ext cx="5626774" cy="309201"/>
          </a:xfrm>
        </p:spPr>
        <p:txBody>
          <a:bodyPr/>
          <a:lstStyle/>
          <a:p>
            <a:endParaRPr lang="en-US" dirty="0"/>
          </a:p>
        </p:txBody>
      </p:sp>
      <p:sp>
        <p:nvSpPr>
          <p:cNvPr id="6" name="Slide Number Placeholder 5"/>
          <p:cNvSpPr>
            <a:spLocks noGrp="1"/>
          </p:cNvSpPr>
          <p:nvPr>
            <p:ph type="sldNum" sz="quarter" idx="12"/>
          </p:nvPr>
        </p:nvSpPr>
        <p:spPr>
          <a:xfrm>
            <a:off x="476834" y="798973"/>
            <a:ext cx="811019" cy="503578"/>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en-US"/>
              <a:t>Click to edit Master title style</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488794"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6025" y="2821491"/>
            <a:ext cx="4488794"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en-US"/>
              <a:t>Click icon to add picture</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10/4/2022</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10/4/2022</a:t>
            </a:fld>
            <a:endParaRPr lang="en-US" dirty="0"/>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9.png"/><Relationship Id="rId5" Type="http://schemas.openxmlformats.org/officeDocument/2006/relationships/image" Target="../media/image13.png"/><Relationship Id="rId10" Type="http://schemas.openxmlformats.org/officeDocument/2006/relationships/image" Target="../media/image10.png"/><Relationship Id="rId4" Type="http://schemas.openxmlformats.org/officeDocument/2006/relationships/image" Target="../media/image12.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png"/><Relationship Id="rId10" Type="http://schemas.openxmlformats.org/officeDocument/2006/relationships/image" Target="../media/image10.png"/><Relationship Id="rId4" Type="http://schemas.openxmlformats.org/officeDocument/2006/relationships/image" Target="../media/image16.pn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9.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1.png"/><Relationship Id="rId7"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3.png"/><Relationship Id="rId10" Type="http://schemas.openxmlformats.org/officeDocument/2006/relationships/image" Target="../media/image7.png"/><Relationship Id="rId4" Type="http://schemas.openxmlformats.org/officeDocument/2006/relationships/image" Target="../media/image22.pn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4.png"/><Relationship Id="rId7"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6.png"/><Relationship Id="rId10" Type="http://schemas.openxmlformats.org/officeDocument/2006/relationships/image" Target="../media/image9.png"/><Relationship Id="rId4" Type="http://schemas.openxmlformats.org/officeDocument/2006/relationships/image" Target="../media/image25.pn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9.tmp"/><Relationship Id="rId4" Type="http://schemas.openxmlformats.org/officeDocument/2006/relationships/image" Target="../media/image38.jpg"/></Relationships>
</file>

<file path=ppt/slides/_rels/slide1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s://ourfp.org/supporting-rah/book-chat-reading-with-your-child/"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EF294137-BAA9-4C6F-86CF-D21E4C6BEA66}"/>
              </a:ext>
            </a:extLst>
          </p:cNvPr>
          <p:cNvSpPr/>
          <p:nvPr/>
        </p:nvSpPr>
        <p:spPr>
          <a:xfrm>
            <a:off x="526211" y="2562045"/>
            <a:ext cx="3968152" cy="322628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C98E7E9-B082-443E-B56B-D86C798DABB2}"/>
              </a:ext>
            </a:extLst>
          </p:cNvPr>
          <p:cNvSpPr txBox="1"/>
          <p:nvPr/>
        </p:nvSpPr>
        <p:spPr>
          <a:xfrm>
            <a:off x="1000664" y="276046"/>
            <a:ext cx="10049774" cy="2123658"/>
          </a:xfrm>
          <a:prstGeom prst="rect">
            <a:avLst/>
          </a:prstGeom>
          <a:noFill/>
        </p:spPr>
        <p:txBody>
          <a:bodyPr wrap="square" rtlCol="0">
            <a:spAutoFit/>
          </a:bodyPr>
          <a:lstStyle/>
          <a:p>
            <a:pPr algn="ctr"/>
            <a:r>
              <a:rPr lang="en-GB" sz="6600" dirty="0">
                <a:solidFill>
                  <a:schemeClr val="accent1"/>
                </a:solidFill>
              </a:rPr>
              <a:t>Reading for Pleasure</a:t>
            </a:r>
          </a:p>
          <a:p>
            <a:pPr algn="ctr"/>
            <a:r>
              <a:rPr lang="en-GB" sz="6600" dirty="0">
                <a:solidFill>
                  <a:schemeClr val="accent1"/>
                </a:solidFill>
              </a:rPr>
              <a:t>Parent Workshop</a:t>
            </a:r>
          </a:p>
        </p:txBody>
      </p:sp>
      <p:sp>
        <p:nvSpPr>
          <p:cNvPr id="7" name="TextBox 6">
            <a:extLst>
              <a:ext uri="{FF2B5EF4-FFF2-40B4-BE49-F238E27FC236}">
                <a16:creationId xmlns:a16="http://schemas.microsoft.com/office/drawing/2014/main" id="{21D97023-59CB-4ACE-8C44-EC4BA5190F54}"/>
              </a:ext>
            </a:extLst>
          </p:cNvPr>
          <p:cNvSpPr txBox="1"/>
          <p:nvPr/>
        </p:nvSpPr>
        <p:spPr>
          <a:xfrm>
            <a:off x="333828" y="5021314"/>
            <a:ext cx="4310742" cy="369332"/>
          </a:xfrm>
          <a:prstGeom prst="rect">
            <a:avLst/>
          </a:prstGeom>
          <a:noFill/>
        </p:spPr>
        <p:txBody>
          <a:bodyPr wrap="square" rtlCol="0">
            <a:spAutoFit/>
          </a:bodyPr>
          <a:lstStyle/>
          <a:p>
            <a:pPr algn="ctr"/>
            <a:r>
              <a:rPr lang="en-GB" dirty="0">
                <a:solidFill>
                  <a:schemeClr val="bg1"/>
                </a:solidFill>
              </a:rPr>
              <a:t>Marie Barrett (English Leader)</a:t>
            </a:r>
          </a:p>
        </p:txBody>
      </p:sp>
      <p:sp>
        <p:nvSpPr>
          <p:cNvPr id="10" name="TextBox 9">
            <a:extLst>
              <a:ext uri="{FF2B5EF4-FFF2-40B4-BE49-F238E27FC236}">
                <a16:creationId xmlns:a16="http://schemas.microsoft.com/office/drawing/2014/main" id="{BA861E87-82CC-44EC-920C-DFCD13CB97D8}"/>
              </a:ext>
            </a:extLst>
          </p:cNvPr>
          <p:cNvSpPr txBox="1"/>
          <p:nvPr/>
        </p:nvSpPr>
        <p:spPr>
          <a:xfrm>
            <a:off x="4951562" y="2992413"/>
            <a:ext cx="6714227" cy="2246769"/>
          </a:xfrm>
          <a:prstGeom prst="rect">
            <a:avLst/>
          </a:prstGeom>
          <a:noFill/>
        </p:spPr>
        <p:txBody>
          <a:bodyPr wrap="square" rtlCol="0">
            <a:spAutoFit/>
          </a:bodyPr>
          <a:lstStyle/>
          <a:p>
            <a:r>
              <a:rPr lang="en-GB" sz="2800" dirty="0"/>
              <a:t>Overview:</a:t>
            </a:r>
          </a:p>
          <a:p>
            <a:pPr marL="514350" indent="-514350">
              <a:buFont typeface="Wingdings" panose="05000000000000000000" pitchFamily="2" charset="2"/>
              <a:buChar char="Ø"/>
            </a:pPr>
            <a:r>
              <a:rPr lang="en-GB" sz="2800" dirty="0"/>
              <a:t>Reading is key</a:t>
            </a:r>
          </a:p>
          <a:p>
            <a:pPr marL="514350" indent="-514350">
              <a:buFont typeface="Wingdings" panose="05000000000000000000" pitchFamily="2" charset="2"/>
              <a:buChar char="Ø"/>
            </a:pPr>
            <a:r>
              <a:rPr lang="en-GB" sz="2800" dirty="0"/>
              <a:t>How we teach reading skills at PPS</a:t>
            </a:r>
          </a:p>
          <a:p>
            <a:pPr marL="514350" indent="-514350">
              <a:buFont typeface="Wingdings" panose="05000000000000000000" pitchFamily="2" charset="2"/>
              <a:buChar char="Ø"/>
            </a:pPr>
            <a:r>
              <a:rPr lang="en-GB" sz="2800" dirty="0"/>
              <a:t>Importance of ‘Reading for Pleasure’</a:t>
            </a:r>
          </a:p>
          <a:p>
            <a:pPr marL="514350" indent="-514350">
              <a:buFont typeface="Wingdings" panose="05000000000000000000" pitchFamily="2" charset="2"/>
              <a:buChar char="Ø"/>
            </a:pPr>
            <a:r>
              <a:rPr lang="en-GB" sz="2800" dirty="0"/>
              <a:t>How families can support</a:t>
            </a:r>
          </a:p>
        </p:txBody>
      </p:sp>
      <p:pic>
        <p:nvPicPr>
          <p:cNvPr id="1026" name="Picture 2" descr="PORTISHEAD PRIMARY SCHOOL - THE SPORTS SHOP">
            <a:extLst>
              <a:ext uri="{FF2B5EF4-FFF2-40B4-BE49-F238E27FC236}">
                <a16:creationId xmlns:a16="http://schemas.microsoft.com/office/drawing/2014/main" id="{3C086985-C444-4897-9B98-0E5E79D39AF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03361" y="2887298"/>
            <a:ext cx="1971675" cy="1971675"/>
          </a:xfrm>
          <a:prstGeom prst="rect">
            <a:avLst/>
          </a:prstGeom>
          <a:solidFill>
            <a:schemeClr val="tx1"/>
          </a:solidFill>
        </p:spPr>
      </p:pic>
    </p:spTree>
    <p:extLst>
      <p:ext uri="{BB962C8B-B14F-4D97-AF65-F5344CB8AC3E}">
        <p14:creationId xmlns:p14="http://schemas.microsoft.com/office/powerpoint/2010/main" val="3212587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347398" y="950822"/>
            <a:ext cx="8693085" cy="5541007"/>
          </a:xfrm>
        </p:spPr>
        <p:txBody>
          <a:bodyPr>
            <a:normAutofit lnSpcReduction="10000"/>
          </a:bodyPr>
          <a:lstStyle/>
          <a:p>
            <a:r>
              <a:rPr lang="en-GB" sz="2400" dirty="0"/>
              <a:t>Reading underpins all other areas of the curriculum</a:t>
            </a:r>
          </a:p>
          <a:p>
            <a:r>
              <a:rPr lang="en-GB" sz="2400" dirty="0"/>
              <a:t>Department for Education’s ‘The Reading Framework, 2022’ states:</a:t>
            </a:r>
          </a:p>
          <a:p>
            <a:pPr marL="457200" lvl="1" indent="0">
              <a:buNone/>
            </a:pPr>
            <a:r>
              <a:rPr lang="en-GB" sz="2000" dirty="0"/>
              <a:t>“The reading and writing of Standard English, alongside proficient language development, is the key to unlocking the rest of the academic curriculum. Pupils who struggle to read struggle in all subjects and the wonders of a knowledge-rich curriculum passes them by unread. </a:t>
            </a:r>
            <a:r>
              <a:rPr lang="en-GB" sz="2000" dirty="0">
                <a:solidFill>
                  <a:schemeClr val="accent1"/>
                </a:solidFill>
              </a:rPr>
              <a:t>Fluency of reading is also a key indicator for future success</a:t>
            </a:r>
            <a:r>
              <a:rPr lang="en-GB" sz="2000" dirty="0"/>
              <a:t> in further education, higher education and employment.”</a:t>
            </a:r>
          </a:p>
          <a:p>
            <a:pPr marL="285750" lvl="1" indent="-285750"/>
            <a:r>
              <a:rPr lang="en-GB" sz="2400" dirty="0"/>
              <a:t>Evidence also indicates that poor literacy skills put children at greater risk of poorer health, criminal offending, poor emotional and psychological well-being and overall life satisfaction.</a:t>
            </a:r>
          </a:p>
        </p:txBody>
      </p:sp>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707886"/>
          </a:xfrm>
          <a:prstGeom prst="rect">
            <a:avLst/>
          </a:prstGeom>
          <a:noFill/>
        </p:spPr>
        <p:txBody>
          <a:bodyPr wrap="square" rtlCol="0">
            <a:spAutoFit/>
          </a:bodyPr>
          <a:lstStyle/>
          <a:p>
            <a:r>
              <a:rPr lang="en-GB" sz="4000" dirty="0">
                <a:solidFill>
                  <a:schemeClr val="accent1"/>
                </a:solidFill>
              </a:rPr>
              <a:t>Reading is key</a:t>
            </a:r>
          </a:p>
        </p:txBody>
      </p:sp>
      <p:pic>
        <p:nvPicPr>
          <p:cNvPr id="8" name="Picture 2" descr="Reading Quotes For The Classroom. QuotesGram">
            <a:extLst>
              <a:ext uri="{FF2B5EF4-FFF2-40B4-BE49-F238E27FC236}">
                <a16:creationId xmlns:a16="http://schemas.microsoft.com/office/drawing/2014/main" id="{1300ADDC-A860-4E83-A23E-0515688004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7407" y="1118585"/>
            <a:ext cx="3451525" cy="4619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777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48C8BD-479F-4A7F-BFAB-60B3EC2F7E51}"/>
              </a:ext>
            </a:extLst>
          </p:cNvPr>
          <p:cNvSpPr txBox="1"/>
          <p:nvPr/>
        </p:nvSpPr>
        <p:spPr>
          <a:xfrm>
            <a:off x="241539" y="198408"/>
            <a:ext cx="11369615" cy="707886"/>
          </a:xfrm>
          <a:prstGeom prst="rect">
            <a:avLst/>
          </a:prstGeom>
          <a:noFill/>
        </p:spPr>
        <p:txBody>
          <a:bodyPr wrap="square" rtlCol="0">
            <a:spAutoFit/>
          </a:bodyPr>
          <a:lstStyle/>
          <a:p>
            <a:r>
              <a:rPr lang="en-GB" sz="4000" dirty="0">
                <a:solidFill>
                  <a:schemeClr val="accent1"/>
                </a:solidFill>
              </a:rPr>
              <a:t>How we teach reading at Portishead Primary</a:t>
            </a:r>
          </a:p>
        </p:txBody>
      </p:sp>
      <p:graphicFrame>
        <p:nvGraphicFramePr>
          <p:cNvPr id="6" name="Table 5">
            <a:extLst>
              <a:ext uri="{FF2B5EF4-FFF2-40B4-BE49-F238E27FC236}">
                <a16:creationId xmlns:a16="http://schemas.microsoft.com/office/drawing/2014/main" id="{85810052-D01D-40DC-BF12-EE08DC71B21B}"/>
              </a:ext>
            </a:extLst>
          </p:cNvPr>
          <p:cNvGraphicFramePr>
            <a:graphicFrameLocks noGrp="1"/>
          </p:cNvGraphicFramePr>
          <p:nvPr>
            <p:extLst>
              <p:ext uri="{D42A27DB-BD31-4B8C-83A1-F6EECF244321}">
                <p14:modId xmlns:p14="http://schemas.microsoft.com/office/powerpoint/2010/main" val="214527607"/>
              </p:ext>
            </p:extLst>
          </p:nvPr>
        </p:nvGraphicFramePr>
        <p:xfrm>
          <a:off x="241538" y="1196974"/>
          <a:ext cx="6702726" cy="3297388"/>
        </p:xfrm>
        <a:graphic>
          <a:graphicData uri="http://schemas.openxmlformats.org/drawingml/2006/table">
            <a:tbl>
              <a:tblPr firstRow="1" bandRow="1">
                <a:tableStyleId>{5C22544A-7EE6-4342-B048-85BDC9FD1C3A}</a:tableStyleId>
              </a:tblPr>
              <a:tblGrid>
                <a:gridCol w="3351363">
                  <a:extLst>
                    <a:ext uri="{9D8B030D-6E8A-4147-A177-3AD203B41FA5}">
                      <a16:colId xmlns:a16="http://schemas.microsoft.com/office/drawing/2014/main" val="3905573849"/>
                    </a:ext>
                  </a:extLst>
                </a:gridCol>
                <a:gridCol w="3351363">
                  <a:extLst>
                    <a:ext uri="{9D8B030D-6E8A-4147-A177-3AD203B41FA5}">
                      <a16:colId xmlns:a16="http://schemas.microsoft.com/office/drawing/2014/main" val="3083187252"/>
                    </a:ext>
                  </a:extLst>
                </a:gridCol>
              </a:tblGrid>
              <a:tr h="758215">
                <a:tc>
                  <a:txBody>
                    <a:bodyPr/>
                    <a:lstStyle/>
                    <a:p>
                      <a:pPr algn="ctr"/>
                      <a:r>
                        <a:rPr lang="en-GB" sz="2000" dirty="0"/>
                        <a:t>Word Recognition (Decoding)</a:t>
                      </a:r>
                    </a:p>
                  </a:txBody>
                  <a:tcPr/>
                </a:tc>
                <a:tc>
                  <a:txBody>
                    <a:bodyPr/>
                    <a:lstStyle/>
                    <a:p>
                      <a:pPr algn="ctr"/>
                      <a:r>
                        <a:rPr lang="en-GB" sz="2000" dirty="0"/>
                        <a:t>Comprehension</a:t>
                      </a:r>
                    </a:p>
                  </a:txBody>
                  <a:tcPr/>
                </a:tc>
                <a:extLst>
                  <a:ext uri="{0D108BD9-81ED-4DB2-BD59-A6C34878D82A}">
                    <a16:rowId xmlns:a16="http://schemas.microsoft.com/office/drawing/2014/main" val="656898305"/>
                  </a:ext>
                </a:extLst>
              </a:tr>
              <a:tr h="25391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t>Systematic phonics (EYFS/KS1)</a:t>
                      </a:r>
                    </a:p>
                    <a:p>
                      <a:endParaRPr lang="en-GB" sz="2000" dirty="0"/>
                    </a:p>
                    <a:p>
                      <a:r>
                        <a:rPr lang="en-GB" sz="2000" dirty="0"/>
                        <a:t>1:1 and small group reading (EYFS/KS1)</a:t>
                      </a:r>
                    </a:p>
                  </a:txBody>
                  <a:tcPr/>
                </a:tc>
                <a:tc>
                  <a:txBody>
                    <a:bodyPr/>
                    <a:lstStyle/>
                    <a:p>
                      <a:r>
                        <a:rPr lang="en-GB" sz="2000" dirty="0"/>
                        <a:t>Shared stories and books</a:t>
                      </a:r>
                    </a:p>
                    <a:p>
                      <a:endParaRPr lang="en-GB" sz="2000" dirty="0"/>
                    </a:p>
                    <a:p>
                      <a:r>
                        <a:rPr lang="en-GB" sz="2000" dirty="0"/>
                        <a:t>1:1 and small group reading (EYFS/KS1)</a:t>
                      </a:r>
                    </a:p>
                    <a:p>
                      <a:endParaRPr lang="en-GB" sz="2000" dirty="0"/>
                    </a:p>
                    <a:p>
                      <a:r>
                        <a:rPr lang="en-GB" sz="2000" dirty="0"/>
                        <a:t>Whole class guided reading (KS2)</a:t>
                      </a:r>
                    </a:p>
                  </a:txBody>
                  <a:tcPr/>
                </a:tc>
                <a:extLst>
                  <a:ext uri="{0D108BD9-81ED-4DB2-BD59-A6C34878D82A}">
                    <a16:rowId xmlns:a16="http://schemas.microsoft.com/office/drawing/2014/main" val="594317762"/>
                  </a:ext>
                </a:extLst>
              </a:tr>
            </a:tbl>
          </a:graphicData>
        </a:graphic>
      </p:graphicFrame>
      <p:grpSp>
        <p:nvGrpSpPr>
          <p:cNvPr id="18" name="Group 17">
            <a:extLst>
              <a:ext uri="{FF2B5EF4-FFF2-40B4-BE49-F238E27FC236}">
                <a16:creationId xmlns:a16="http://schemas.microsoft.com/office/drawing/2014/main" id="{B4D02C91-F516-4B89-AAD7-D4A779FF0842}"/>
              </a:ext>
            </a:extLst>
          </p:cNvPr>
          <p:cNvGrpSpPr/>
          <p:nvPr/>
        </p:nvGrpSpPr>
        <p:grpSpPr>
          <a:xfrm>
            <a:off x="3861039" y="4741276"/>
            <a:ext cx="8128001" cy="1267123"/>
            <a:chOff x="241539" y="4666952"/>
            <a:chExt cx="9781397" cy="1296449"/>
          </a:xfrm>
        </p:grpSpPr>
        <p:pic>
          <p:nvPicPr>
            <p:cNvPr id="11" name="Picture 10">
              <a:extLst>
                <a:ext uri="{FF2B5EF4-FFF2-40B4-BE49-F238E27FC236}">
                  <a16:creationId xmlns:a16="http://schemas.microsoft.com/office/drawing/2014/main" id="{072594D3-D82E-4E3E-99CF-09A7AE3A0C40}"/>
                </a:ext>
              </a:extLst>
            </p:cNvPr>
            <p:cNvPicPr>
              <a:picLocks noChangeAspect="1"/>
            </p:cNvPicPr>
            <p:nvPr/>
          </p:nvPicPr>
          <p:blipFill>
            <a:blip r:embed="rId2"/>
            <a:stretch>
              <a:fillRect/>
            </a:stretch>
          </p:blipFill>
          <p:spPr>
            <a:xfrm>
              <a:off x="241539" y="4666952"/>
              <a:ext cx="1638126" cy="1296000"/>
            </a:xfrm>
            <a:prstGeom prst="rect">
              <a:avLst/>
            </a:prstGeom>
          </p:spPr>
        </p:pic>
        <p:pic>
          <p:nvPicPr>
            <p:cNvPr id="12" name="Picture 11">
              <a:extLst>
                <a:ext uri="{FF2B5EF4-FFF2-40B4-BE49-F238E27FC236}">
                  <a16:creationId xmlns:a16="http://schemas.microsoft.com/office/drawing/2014/main" id="{3D4B270D-0E5A-42F7-A383-F545E7EC608A}"/>
                </a:ext>
              </a:extLst>
            </p:cNvPr>
            <p:cNvPicPr>
              <a:picLocks noChangeAspect="1"/>
            </p:cNvPicPr>
            <p:nvPr/>
          </p:nvPicPr>
          <p:blipFill>
            <a:blip r:embed="rId3"/>
            <a:stretch>
              <a:fillRect/>
            </a:stretch>
          </p:blipFill>
          <p:spPr>
            <a:xfrm>
              <a:off x="1879665" y="4666952"/>
              <a:ext cx="1638126" cy="1296000"/>
            </a:xfrm>
            <a:prstGeom prst="rect">
              <a:avLst/>
            </a:prstGeom>
          </p:spPr>
        </p:pic>
        <p:pic>
          <p:nvPicPr>
            <p:cNvPr id="14" name="Picture 13">
              <a:extLst>
                <a:ext uri="{FF2B5EF4-FFF2-40B4-BE49-F238E27FC236}">
                  <a16:creationId xmlns:a16="http://schemas.microsoft.com/office/drawing/2014/main" id="{A2ABC3DE-09FA-4738-ACF5-733EE45ED2FD}"/>
                </a:ext>
              </a:extLst>
            </p:cNvPr>
            <p:cNvPicPr>
              <a:picLocks noChangeAspect="1"/>
            </p:cNvPicPr>
            <p:nvPr/>
          </p:nvPicPr>
          <p:blipFill>
            <a:blip r:embed="rId4"/>
            <a:stretch>
              <a:fillRect/>
            </a:stretch>
          </p:blipFill>
          <p:spPr>
            <a:xfrm>
              <a:off x="3517791" y="4666952"/>
              <a:ext cx="1638126" cy="1296000"/>
            </a:xfrm>
            <a:prstGeom prst="rect">
              <a:avLst/>
            </a:prstGeom>
          </p:spPr>
        </p:pic>
        <p:pic>
          <p:nvPicPr>
            <p:cNvPr id="15" name="Picture 14">
              <a:extLst>
                <a:ext uri="{FF2B5EF4-FFF2-40B4-BE49-F238E27FC236}">
                  <a16:creationId xmlns:a16="http://schemas.microsoft.com/office/drawing/2014/main" id="{41948286-96B7-41F1-83DF-439AAF602B27}"/>
                </a:ext>
              </a:extLst>
            </p:cNvPr>
            <p:cNvPicPr>
              <a:picLocks noChangeAspect="1"/>
            </p:cNvPicPr>
            <p:nvPr/>
          </p:nvPicPr>
          <p:blipFill>
            <a:blip r:embed="rId5"/>
            <a:stretch>
              <a:fillRect/>
            </a:stretch>
          </p:blipFill>
          <p:spPr>
            <a:xfrm>
              <a:off x="5155917" y="4666952"/>
              <a:ext cx="1638126" cy="1296000"/>
            </a:xfrm>
            <a:prstGeom prst="rect">
              <a:avLst/>
            </a:prstGeom>
          </p:spPr>
        </p:pic>
        <p:pic>
          <p:nvPicPr>
            <p:cNvPr id="16" name="Picture 15">
              <a:extLst>
                <a:ext uri="{FF2B5EF4-FFF2-40B4-BE49-F238E27FC236}">
                  <a16:creationId xmlns:a16="http://schemas.microsoft.com/office/drawing/2014/main" id="{440A7640-030C-41A2-888C-24DFDAFD6F71}"/>
                </a:ext>
              </a:extLst>
            </p:cNvPr>
            <p:cNvPicPr>
              <a:picLocks noChangeAspect="1"/>
            </p:cNvPicPr>
            <p:nvPr/>
          </p:nvPicPr>
          <p:blipFill>
            <a:blip r:embed="rId6"/>
            <a:stretch>
              <a:fillRect/>
            </a:stretch>
          </p:blipFill>
          <p:spPr>
            <a:xfrm>
              <a:off x="6794043" y="4667401"/>
              <a:ext cx="1638126" cy="1296000"/>
            </a:xfrm>
            <a:prstGeom prst="rect">
              <a:avLst/>
            </a:prstGeom>
          </p:spPr>
        </p:pic>
        <p:pic>
          <p:nvPicPr>
            <p:cNvPr id="17" name="Picture 16">
              <a:extLst>
                <a:ext uri="{FF2B5EF4-FFF2-40B4-BE49-F238E27FC236}">
                  <a16:creationId xmlns:a16="http://schemas.microsoft.com/office/drawing/2014/main" id="{F47C95BE-F9CC-4DD7-85AE-07DD556AC65E}"/>
                </a:ext>
              </a:extLst>
            </p:cNvPr>
            <p:cNvPicPr>
              <a:picLocks noChangeAspect="1"/>
            </p:cNvPicPr>
            <p:nvPr/>
          </p:nvPicPr>
          <p:blipFill>
            <a:blip r:embed="rId7"/>
            <a:stretch>
              <a:fillRect/>
            </a:stretch>
          </p:blipFill>
          <p:spPr>
            <a:xfrm>
              <a:off x="8384810" y="4667401"/>
              <a:ext cx="1638126" cy="1296000"/>
            </a:xfrm>
            <a:prstGeom prst="rect">
              <a:avLst/>
            </a:prstGeom>
          </p:spPr>
        </p:pic>
      </p:grpSp>
      <p:sp>
        <p:nvSpPr>
          <p:cNvPr id="19" name="TextBox 18">
            <a:extLst>
              <a:ext uri="{FF2B5EF4-FFF2-40B4-BE49-F238E27FC236}">
                <a16:creationId xmlns:a16="http://schemas.microsoft.com/office/drawing/2014/main" id="{BD84816B-FE99-47BE-AB92-9DD505E06E08}"/>
              </a:ext>
            </a:extLst>
          </p:cNvPr>
          <p:cNvSpPr txBox="1"/>
          <p:nvPr/>
        </p:nvSpPr>
        <p:spPr>
          <a:xfrm>
            <a:off x="7110905" y="1484738"/>
            <a:ext cx="4735902" cy="2677656"/>
          </a:xfrm>
          <a:prstGeom prst="rect">
            <a:avLst/>
          </a:prstGeom>
          <a:noFill/>
        </p:spPr>
        <p:txBody>
          <a:bodyPr wrap="square" rtlCol="0">
            <a:spAutoFit/>
          </a:bodyPr>
          <a:lstStyle/>
          <a:p>
            <a:r>
              <a:rPr lang="en-GB" sz="2400" dirty="0"/>
              <a:t>Being able to decode does not mean you understand what you read.</a:t>
            </a:r>
          </a:p>
          <a:p>
            <a:endParaRPr lang="en-GB" sz="2400" dirty="0"/>
          </a:p>
          <a:p>
            <a:r>
              <a:rPr lang="en-GB" sz="2400" dirty="0"/>
              <a:t>A child can sound like a ‘good reader’ but not necessarily understand what the text means.</a:t>
            </a:r>
          </a:p>
        </p:txBody>
      </p:sp>
    </p:spTree>
    <p:extLst>
      <p:ext uri="{BB962C8B-B14F-4D97-AF65-F5344CB8AC3E}">
        <p14:creationId xmlns:p14="http://schemas.microsoft.com/office/powerpoint/2010/main" val="1821960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4007FB3-5784-4B92-8949-7D7B91C29D7C}"/>
              </a:ext>
            </a:extLst>
          </p:cNvPr>
          <p:cNvPicPr>
            <a:picLocks noChangeAspect="1"/>
          </p:cNvPicPr>
          <p:nvPr/>
        </p:nvPicPr>
        <p:blipFill>
          <a:blip r:embed="rId2"/>
          <a:stretch>
            <a:fillRect/>
          </a:stretch>
        </p:blipFill>
        <p:spPr>
          <a:xfrm>
            <a:off x="6211532" y="3935333"/>
            <a:ext cx="5449366" cy="2678502"/>
          </a:xfrm>
          <a:prstGeom prst="rect">
            <a:avLst/>
          </a:prstGeom>
        </p:spPr>
      </p:pic>
      <p:pic>
        <p:nvPicPr>
          <p:cNvPr id="13" name="Picture 12">
            <a:extLst>
              <a:ext uri="{FF2B5EF4-FFF2-40B4-BE49-F238E27FC236}">
                <a16:creationId xmlns:a16="http://schemas.microsoft.com/office/drawing/2014/main" id="{09697A71-F824-47B8-B0F6-377FB06712B1}"/>
              </a:ext>
            </a:extLst>
          </p:cNvPr>
          <p:cNvPicPr>
            <a:picLocks noChangeAspect="1"/>
          </p:cNvPicPr>
          <p:nvPr/>
        </p:nvPicPr>
        <p:blipFill>
          <a:blip r:embed="rId3"/>
          <a:stretch>
            <a:fillRect/>
          </a:stretch>
        </p:blipFill>
        <p:spPr>
          <a:xfrm>
            <a:off x="246572" y="264167"/>
            <a:ext cx="1361226" cy="1266684"/>
          </a:xfrm>
          <a:prstGeom prst="rect">
            <a:avLst/>
          </a:prstGeom>
        </p:spPr>
      </p:pic>
      <p:pic>
        <p:nvPicPr>
          <p:cNvPr id="19" name="Picture 18">
            <a:extLst>
              <a:ext uri="{FF2B5EF4-FFF2-40B4-BE49-F238E27FC236}">
                <a16:creationId xmlns:a16="http://schemas.microsoft.com/office/drawing/2014/main" id="{F5FC9E80-A1CE-4D88-A949-7083082BBB9D}"/>
              </a:ext>
            </a:extLst>
          </p:cNvPr>
          <p:cNvPicPr>
            <a:picLocks noChangeAspect="1"/>
          </p:cNvPicPr>
          <p:nvPr/>
        </p:nvPicPr>
        <p:blipFill>
          <a:blip r:embed="rId4"/>
          <a:stretch>
            <a:fillRect/>
          </a:stretch>
        </p:blipFill>
        <p:spPr>
          <a:xfrm>
            <a:off x="4501320" y="4552255"/>
            <a:ext cx="1710212" cy="1435237"/>
          </a:xfrm>
          <a:prstGeom prst="rect">
            <a:avLst/>
          </a:prstGeom>
        </p:spPr>
      </p:pic>
      <p:pic>
        <p:nvPicPr>
          <p:cNvPr id="20" name="Picture 19">
            <a:extLst>
              <a:ext uri="{FF2B5EF4-FFF2-40B4-BE49-F238E27FC236}">
                <a16:creationId xmlns:a16="http://schemas.microsoft.com/office/drawing/2014/main" id="{957D9E15-335D-4482-816B-A493D6D6F0AE}"/>
              </a:ext>
            </a:extLst>
          </p:cNvPr>
          <p:cNvPicPr>
            <a:picLocks noChangeAspect="1"/>
          </p:cNvPicPr>
          <p:nvPr/>
        </p:nvPicPr>
        <p:blipFill>
          <a:blip r:embed="rId5"/>
          <a:stretch>
            <a:fillRect/>
          </a:stretch>
        </p:blipFill>
        <p:spPr>
          <a:xfrm>
            <a:off x="5584166" y="1911302"/>
            <a:ext cx="6238273" cy="1554995"/>
          </a:xfrm>
          <a:prstGeom prst="rect">
            <a:avLst/>
          </a:prstGeom>
        </p:spPr>
      </p:pic>
      <p:pic>
        <p:nvPicPr>
          <p:cNvPr id="21" name="Picture 20">
            <a:extLst>
              <a:ext uri="{FF2B5EF4-FFF2-40B4-BE49-F238E27FC236}">
                <a16:creationId xmlns:a16="http://schemas.microsoft.com/office/drawing/2014/main" id="{776310F2-4B1F-4335-8189-1054AB279F4E}"/>
              </a:ext>
            </a:extLst>
          </p:cNvPr>
          <p:cNvPicPr>
            <a:picLocks noChangeAspect="1"/>
          </p:cNvPicPr>
          <p:nvPr/>
        </p:nvPicPr>
        <p:blipFill>
          <a:blip r:embed="rId6"/>
          <a:stretch>
            <a:fillRect/>
          </a:stretch>
        </p:blipFill>
        <p:spPr>
          <a:xfrm>
            <a:off x="246572" y="3173853"/>
            <a:ext cx="5106771" cy="1069941"/>
          </a:xfrm>
          <a:prstGeom prst="rect">
            <a:avLst/>
          </a:prstGeom>
        </p:spPr>
      </p:pic>
      <p:pic>
        <p:nvPicPr>
          <p:cNvPr id="23" name="Picture 22">
            <a:extLst>
              <a:ext uri="{FF2B5EF4-FFF2-40B4-BE49-F238E27FC236}">
                <a16:creationId xmlns:a16="http://schemas.microsoft.com/office/drawing/2014/main" id="{F63001FE-310E-47A7-90B9-C6DBDD1B0D21}"/>
              </a:ext>
            </a:extLst>
          </p:cNvPr>
          <p:cNvPicPr>
            <a:picLocks noChangeAspect="1"/>
          </p:cNvPicPr>
          <p:nvPr/>
        </p:nvPicPr>
        <p:blipFill>
          <a:blip r:embed="rId7">
            <a:lum bright="70000" contrast="-70000"/>
          </a:blip>
          <a:stretch>
            <a:fillRect/>
          </a:stretch>
        </p:blipFill>
        <p:spPr>
          <a:xfrm>
            <a:off x="1607798" y="264167"/>
            <a:ext cx="1361226" cy="1266684"/>
          </a:xfrm>
          <a:prstGeom prst="rect">
            <a:avLst/>
          </a:prstGeom>
        </p:spPr>
      </p:pic>
      <p:pic>
        <p:nvPicPr>
          <p:cNvPr id="24" name="Picture 23">
            <a:extLst>
              <a:ext uri="{FF2B5EF4-FFF2-40B4-BE49-F238E27FC236}">
                <a16:creationId xmlns:a16="http://schemas.microsoft.com/office/drawing/2014/main" id="{9B334895-42CA-488B-AB65-9B5FDE6A136E}"/>
              </a:ext>
            </a:extLst>
          </p:cNvPr>
          <p:cNvPicPr>
            <a:picLocks noChangeAspect="1"/>
          </p:cNvPicPr>
          <p:nvPr/>
        </p:nvPicPr>
        <p:blipFill>
          <a:blip r:embed="rId8">
            <a:lum bright="70000" contrast="-70000"/>
          </a:blip>
          <a:stretch>
            <a:fillRect/>
          </a:stretch>
        </p:blipFill>
        <p:spPr>
          <a:xfrm>
            <a:off x="2969024" y="264167"/>
            <a:ext cx="1361226" cy="1266684"/>
          </a:xfrm>
          <a:prstGeom prst="rect">
            <a:avLst/>
          </a:prstGeom>
        </p:spPr>
      </p:pic>
      <p:pic>
        <p:nvPicPr>
          <p:cNvPr id="25" name="Picture 24">
            <a:extLst>
              <a:ext uri="{FF2B5EF4-FFF2-40B4-BE49-F238E27FC236}">
                <a16:creationId xmlns:a16="http://schemas.microsoft.com/office/drawing/2014/main" id="{55619F74-040D-4880-9E09-C9D797EB1F22}"/>
              </a:ext>
            </a:extLst>
          </p:cNvPr>
          <p:cNvPicPr>
            <a:picLocks noChangeAspect="1"/>
          </p:cNvPicPr>
          <p:nvPr/>
        </p:nvPicPr>
        <p:blipFill>
          <a:blip r:embed="rId9">
            <a:lum bright="70000" contrast="-70000"/>
          </a:blip>
          <a:stretch>
            <a:fillRect/>
          </a:stretch>
        </p:blipFill>
        <p:spPr>
          <a:xfrm>
            <a:off x="4330249" y="264167"/>
            <a:ext cx="1361226" cy="1266684"/>
          </a:xfrm>
          <a:prstGeom prst="rect">
            <a:avLst/>
          </a:prstGeom>
        </p:spPr>
      </p:pic>
      <p:pic>
        <p:nvPicPr>
          <p:cNvPr id="26" name="Picture 25">
            <a:extLst>
              <a:ext uri="{FF2B5EF4-FFF2-40B4-BE49-F238E27FC236}">
                <a16:creationId xmlns:a16="http://schemas.microsoft.com/office/drawing/2014/main" id="{C5FBC693-0C52-4836-A9A7-B2B8D382B461}"/>
              </a:ext>
            </a:extLst>
          </p:cNvPr>
          <p:cNvPicPr>
            <a:picLocks noChangeAspect="1"/>
          </p:cNvPicPr>
          <p:nvPr/>
        </p:nvPicPr>
        <p:blipFill>
          <a:blip r:embed="rId10">
            <a:lum bright="70000" contrast="-70000"/>
          </a:blip>
          <a:stretch>
            <a:fillRect/>
          </a:stretch>
        </p:blipFill>
        <p:spPr>
          <a:xfrm>
            <a:off x="7013347" y="264606"/>
            <a:ext cx="1361226" cy="1266684"/>
          </a:xfrm>
          <a:prstGeom prst="rect">
            <a:avLst/>
          </a:prstGeom>
        </p:spPr>
      </p:pic>
      <p:pic>
        <p:nvPicPr>
          <p:cNvPr id="27" name="Picture 26">
            <a:extLst>
              <a:ext uri="{FF2B5EF4-FFF2-40B4-BE49-F238E27FC236}">
                <a16:creationId xmlns:a16="http://schemas.microsoft.com/office/drawing/2014/main" id="{1CF8C43B-1C4C-4AF1-B573-3AEB27CEF270}"/>
              </a:ext>
            </a:extLst>
          </p:cNvPr>
          <p:cNvPicPr>
            <a:picLocks noChangeAspect="1"/>
          </p:cNvPicPr>
          <p:nvPr/>
        </p:nvPicPr>
        <p:blipFill>
          <a:blip r:embed="rId11">
            <a:lum bright="70000" contrast="-70000"/>
          </a:blip>
          <a:stretch>
            <a:fillRect/>
          </a:stretch>
        </p:blipFill>
        <p:spPr>
          <a:xfrm>
            <a:off x="5691475" y="264606"/>
            <a:ext cx="1361226" cy="1266684"/>
          </a:xfrm>
          <a:prstGeom prst="rect">
            <a:avLst/>
          </a:prstGeom>
        </p:spPr>
      </p:pic>
    </p:spTree>
    <p:extLst>
      <p:ext uri="{BB962C8B-B14F-4D97-AF65-F5344CB8AC3E}">
        <p14:creationId xmlns:p14="http://schemas.microsoft.com/office/powerpoint/2010/main" val="4293882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546FA2-6B22-4199-BE3C-9A5DFB666A02}"/>
              </a:ext>
            </a:extLst>
          </p:cNvPr>
          <p:cNvPicPr>
            <a:picLocks noChangeAspect="1"/>
          </p:cNvPicPr>
          <p:nvPr/>
        </p:nvPicPr>
        <p:blipFill>
          <a:blip r:embed="rId2"/>
          <a:stretch>
            <a:fillRect/>
          </a:stretch>
        </p:blipFill>
        <p:spPr>
          <a:xfrm>
            <a:off x="1607798" y="264167"/>
            <a:ext cx="1361226" cy="1266684"/>
          </a:xfrm>
          <a:prstGeom prst="rect">
            <a:avLst/>
          </a:prstGeom>
        </p:spPr>
      </p:pic>
      <p:pic>
        <p:nvPicPr>
          <p:cNvPr id="7" name="Picture 6">
            <a:extLst>
              <a:ext uri="{FF2B5EF4-FFF2-40B4-BE49-F238E27FC236}">
                <a16:creationId xmlns:a16="http://schemas.microsoft.com/office/drawing/2014/main" id="{19066009-B48F-493A-B658-0C5892BCD5DE}"/>
              </a:ext>
            </a:extLst>
          </p:cNvPr>
          <p:cNvPicPr>
            <a:picLocks noChangeAspect="1"/>
          </p:cNvPicPr>
          <p:nvPr/>
        </p:nvPicPr>
        <p:blipFill rotWithShape="1">
          <a:blip r:embed="rId3"/>
          <a:srcRect t="10015"/>
          <a:stretch/>
        </p:blipFill>
        <p:spPr>
          <a:xfrm>
            <a:off x="5936270" y="1893879"/>
            <a:ext cx="6066667" cy="4584964"/>
          </a:xfrm>
          <a:prstGeom prst="rect">
            <a:avLst/>
          </a:prstGeom>
        </p:spPr>
      </p:pic>
      <p:pic>
        <p:nvPicPr>
          <p:cNvPr id="10" name="Picture 9">
            <a:extLst>
              <a:ext uri="{FF2B5EF4-FFF2-40B4-BE49-F238E27FC236}">
                <a16:creationId xmlns:a16="http://schemas.microsoft.com/office/drawing/2014/main" id="{83EE720D-B784-4CC6-93D3-3395D7D3C4B9}"/>
              </a:ext>
            </a:extLst>
          </p:cNvPr>
          <p:cNvPicPr>
            <a:picLocks noChangeAspect="1"/>
          </p:cNvPicPr>
          <p:nvPr/>
        </p:nvPicPr>
        <p:blipFill>
          <a:blip r:embed="rId4"/>
          <a:stretch>
            <a:fillRect/>
          </a:stretch>
        </p:blipFill>
        <p:spPr>
          <a:xfrm>
            <a:off x="404724" y="1719930"/>
            <a:ext cx="5280083" cy="2277352"/>
          </a:xfrm>
          <a:prstGeom prst="rect">
            <a:avLst/>
          </a:prstGeom>
        </p:spPr>
      </p:pic>
      <p:pic>
        <p:nvPicPr>
          <p:cNvPr id="13" name="Picture 12">
            <a:extLst>
              <a:ext uri="{FF2B5EF4-FFF2-40B4-BE49-F238E27FC236}">
                <a16:creationId xmlns:a16="http://schemas.microsoft.com/office/drawing/2014/main" id="{60C3934F-AC0A-4A41-9370-7819DC90DB8A}"/>
              </a:ext>
            </a:extLst>
          </p:cNvPr>
          <p:cNvPicPr>
            <a:picLocks noChangeAspect="1"/>
          </p:cNvPicPr>
          <p:nvPr/>
        </p:nvPicPr>
        <p:blipFill>
          <a:blip r:embed="rId5"/>
          <a:stretch>
            <a:fillRect/>
          </a:stretch>
        </p:blipFill>
        <p:spPr>
          <a:xfrm>
            <a:off x="301546" y="4186361"/>
            <a:ext cx="5383261" cy="2457461"/>
          </a:xfrm>
          <a:prstGeom prst="rect">
            <a:avLst/>
          </a:prstGeom>
        </p:spPr>
      </p:pic>
      <p:sp>
        <p:nvSpPr>
          <p:cNvPr id="14" name="Rectangle 13">
            <a:extLst>
              <a:ext uri="{FF2B5EF4-FFF2-40B4-BE49-F238E27FC236}">
                <a16:creationId xmlns:a16="http://schemas.microsoft.com/office/drawing/2014/main" id="{51407331-AB49-456A-8150-3858C302A2B5}"/>
              </a:ext>
            </a:extLst>
          </p:cNvPr>
          <p:cNvSpPr/>
          <p:nvPr/>
        </p:nvSpPr>
        <p:spPr>
          <a:xfrm>
            <a:off x="8975065" y="264167"/>
            <a:ext cx="3027872" cy="1200329"/>
          </a:xfrm>
          <a:prstGeom prst="rect">
            <a:avLst/>
          </a:prstGeom>
        </p:spPr>
        <p:txBody>
          <a:bodyPr wrap="square">
            <a:spAutoFit/>
          </a:bodyPr>
          <a:lstStyle/>
          <a:p>
            <a:r>
              <a:rPr lang="en-GB" dirty="0">
                <a:latin typeface="Rockwell" panose="02060603020205020403" pitchFamily="18" charset="0"/>
                <a:ea typeface="Calibri" panose="020F0502020204030204" pitchFamily="34" charset="0"/>
              </a:rPr>
              <a:t>How do you think the author felt about Victorian children? What tells you this?</a:t>
            </a:r>
            <a:endParaRPr lang="en-GB" dirty="0">
              <a:latin typeface="Rockwell" panose="02060603020205020403" pitchFamily="18" charset="0"/>
            </a:endParaRPr>
          </a:p>
        </p:txBody>
      </p:sp>
      <p:pic>
        <p:nvPicPr>
          <p:cNvPr id="15" name="Picture 14">
            <a:extLst>
              <a:ext uri="{FF2B5EF4-FFF2-40B4-BE49-F238E27FC236}">
                <a16:creationId xmlns:a16="http://schemas.microsoft.com/office/drawing/2014/main" id="{C537A6E3-55D0-4606-B9D7-3CBC4D1297B7}"/>
              </a:ext>
            </a:extLst>
          </p:cNvPr>
          <p:cNvPicPr>
            <a:picLocks noChangeAspect="1"/>
          </p:cNvPicPr>
          <p:nvPr/>
        </p:nvPicPr>
        <p:blipFill>
          <a:blip r:embed="rId6">
            <a:lum bright="70000" contrast="-70000"/>
          </a:blip>
          <a:stretch>
            <a:fillRect/>
          </a:stretch>
        </p:blipFill>
        <p:spPr>
          <a:xfrm>
            <a:off x="246572" y="264167"/>
            <a:ext cx="1361226" cy="1266684"/>
          </a:xfrm>
          <a:prstGeom prst="rect">
            <a:avLst/>
          </a:prstGeom>
        </p:spPr>
      </p:pic>
      <p:pic>
        <p:nvPicPr>
          <p:cNvPr id="16" name="Picture 15">
            <a:extLst>
              <a:ext uri="{FF2B5EF4-FFF2-40B4-BE49-F238E27FC236}">
                <a16:creationId xmlns:a16="http://schemas.microsoft.com/office/drawing/2014/main" id="{5031965E-4F46-499B-80F6-038090B6FD8C}"/>
              </a:ext>
            </a:extLst>
          </p:cNvPr>
          <p:cNvPicPr>
            <a:picLocks noChangeAspect="1"/>
          </p:cNvPicPr>
          <p:nvPr/>
        </p:nvPicPr>
        <p:blipFill>
          <a:blip r:embed="rId7">
            <a:lum bright="70000" contrast="-70000"/>
          </a:blip>
          <a:stretch>
            <a:fillRect/>
          </a:stretch>
        </p:blipFill>
        <p:spPr>
          <a:xfrm>
            <a:off x="2969024" y="264167"/>
            <a:ext cx="1361226" cy="1266684"/>
          </a:xfrm>
          <a:prstGeom prst="rect">
            <a:avLst/>
          </a:prstGeom>
        </p:spPr>
      </p:pic>
      <p:pic>
        <p:nvPicPr>
          <p:cNvPr id="17" name="Picture 16">
            <a:extLst>
              <a:ext uri="{FF2B5EF4-FFF2-40B4-BE49-F238E27FC236}">
                <a16:creationId xmlns:a16="http://schemas.microsoft.com/office/drawing/2014/main" id="{A4D56637-4E6D-46F3-94D5-DFFFF8871386}"/>
              </a:ext>
            </a:extLst>
          </p:cNvPr>
          <p:cNvPicPr>
            <a:picLocks noChangeAspect="1"/>
          </p:cNvPicPr>
          <p:nvPr/>
        </p:nvPicPr>
        <p:blipFill>
          <a:blip r:embed="rId8">
            <a:lum bright="70000" contrast="-70000"/>
          </a:blip>
          <a:stretch>
            <a:fillRect/>
          </a:stretch>
        </p:blipFill>
        <p:spPr>
          <a:xfrm>
            <a:off x="4330249" y="264167"/>
            <a:ext cx="1361226" cy="1266684"/>
          </a:xfrm>
          <a:prstGeom prst="rect">
            <a:avLst/>
          </a:prstGeom>
        </p:spPr>
      </p:pic>
      <p:pic>
        <p:nvPicPr>
          <p:cNvPr id="18" name="Picture 17">
            <a:extLst>
              <a:ext uri="{FF2B5EF4-FFF2-40B4-BE49-F238E27FC236}">
                <a16:creationId xmlns:a16="http://schemas.microsoft.com/office/drawing/2014/main" id="{C68EE2ED-0AF9-4C89-A94A-80B96C0A4D4B}"/>
              </a:ext>
            </a:extLst>
          </p:cNvPr>
          <p:cNvPicPr>
            <a:picLocks noChangeAspect="1"/>
          </p:cNvPicPr>
          <p:nvPr/>
        </p:nvPicPr>
        <p:blipFill>
          <a:blip r:embed="rId9">
            <a:lum bright="70000" contrast="-70000"/>
          </a:blip>
          <a:stretch>
            <a:fillRect/>
          </a:stretch>
        </p:blipFill>
        <p:spPr>
          <a:xfrm>
            <a:off x="5691475" y="264606"/>
            <a:ext cx="1361226" cy="1266684"/>
          </a:xfrm>
          <a:prstGeom prst="rect">
            <a:avLst/>
          </a:prstGeom>
        </p:spPr>
      </p:pic>
      <p:pic>
        <p:nvPicPr>
          <p:cNvPr id="20" name="Picture 19">
            <a:extLst>
              <a:ext uri="{FF2B5EF4-FFF2-40B4-BE49-F238E27FC236}">
                <a16:creationId xmlns:a16="http://schemas.microsoft.com/office/drawing/2014/main" id="{84698D02-B99E-41A6-8577-31979DC9D838}"/>
              </a:ext>
            </a:extLst>
          </p:cNvPr>
          <p:cNvPicPr>
            <a:picLocks noChangeAspect="1"/>
          </p:cNvPicPr>
          <p:nvPr/>
        </p:nvPicPr>
        <p:blipFill>
          <a:blip r:embed="rId10">
            <a:lum bright="70000" contrast="-70000"/>
          </a:blip>
          <a:stretch>
            <a:fillRect/>
          </a:stretch>
        </p:blipFill>
        <p:spPr>
          <a:xfrm>
            <a:off x="7013347" y="264606"/>
            <a:ext cx="1361226" cy="1266684"/>
          </a:xfrm>
          <a:prstGeom prst="rect">
            <a:avLst/>
          </a:prstGeom>
        </p:spPr>
      </p:pic>
    </p:spTree>
    <p:extLst>
      <p:ext uri="{BB962C8B-B14F-4D97-AF65-F5344CB8AC3E}">
        <p14:creationId xmlns:p14="http://schemas.microsoft.com/office/powerpoint/2010/main" val="129446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91FE5AF-A10D-4086-8AC9-097F5A48711C}"/>
              </a:ext>
            </a:extLst>
          </p:cNvPr>
          <p:cNvPicPr>
            <a:picLocks noChangeAspect="1"/>
          </p:cNvPicPr>
          <p:nvPr/>
        </p:nvPicPr>
        <p:blipFill>
          <a:blip r:embed="rId2"/>
          <a:stretch>
            <a:fillRect/>
          </a:stretch>
        </p:blipFill>
        <p:spPr>
          <a:xfrm>
            <a:off x="2969024" y="264167"/>
            <a:ext cx="1361226" cy="1266684"/>
          </a:xfrm>
          <a:prstGeom prst="rect">
            <a:avLst/>
          </a:prstGeom>
        </p:spPr>
      </p:pic>
      <p:pic>
        <p:nvPicPr>
          <p:cNvPr id="5" name="Picture 4">
            <a:extLst>
              <a:ext uri="{FF2B5EF4-FFF2-40B4-BE49-F238E27FC236}">
                <a16:creationId xmlns:a16="http://schemas.microsoft.com/office/drawing/2014/main" id="{5C93E370-C7C5-4127-82C6-3593117DD9A6}"/>
              </a:ext>
            </a:extLst>
          </p:cNvPr>
          <p:cNvPicPr>
            <a:picLocks noChangeAspect="1"/>
          </p:cNvPicPr>
          <p:nvPr/>
        </p:nvPicPr>
        <p:blipFill rotWithShape="1">
          <a:blip r:embed="rId3"/>
          <a:srcRect t="59079"/>
          <a:stretch/>
        </p:blipFill>
        <p:spPr>
          <a:xfrm>
            <a:off x="2657905" y="1911938"/>
            <a:ext cx="6876190" cy="1652425"/>
          </a:xfrm>
          <a:prstGeom prst="rect">
            <a:avLst/>
          </a:prstGeom>
        </p:spPr>
      </p:pic>
      <p:pic>
        <p:nvPicPr>
          <p:cNvPr id="7" name="Picture 6">
            <a:extLst>
              <a:ext uri="{FF2B5EF4-FFF2-40B4-BE49-F238E27FC236}">
                <a16:creationId xmlns:a16="http://schemas.microsoft.com/office/drawing/2014/main" id="{31886CE7-AF1F-4145-81B6-C32C7628254B}"/>
              </a:ext>
            </a:extLst>
          </p:cNvPr>
          <p:cNvPicPr>
            <a:picLocks noChangeAspect="1"/>
          </p:cNvPicPr>
          <p:nvPr/>
        </p:nvPicPr>
        <p:blipFill>
          <a:blip r:embed="rId4"/>
          <a:stretch>
            <a:fillRect/>
          </a:stretch>
        </p:blipFill>
        <p:spPr>
          <a:xfrm>
            <a:off x="4633025" y="5598315"/>
            <a:ext cx="7336596" cy="995079"/>
          </a:xfrm>
          <a:prstGeom prst="rect">
            <a:avLst/>
          </a:prstGeom>
        </p:spPr>
      </p:pic>
      <p:pic>
        <p:nvPicPr>
          <p:cNvPr id="8" name="Picture 7">
            <a:extLst>
              <a:ext uri="{FF2B5EF4-FFF2-40B4-BE49-F238E27FC236}">
                <a16:creationId xmlns:a16="http://schemas.microsoft.com/office/drawing/2014/main" id="{CF835A2A-E7A4-42CC-B4BE-024F9A7D6BF5}"/>
              </a:ext>
            </a:extLst>
          </p:cNvPr>
          <p:cNvPicPr>
            <a:picLocks noChangeAspect="1"/>
          </p:cNvPicPr>
          <p:nvPr/>
        </p:nvPicPr>
        <p:blipFill>
          <a:blip r:embed="rId5">
            <a:lum bright="70000" contrast="-70000"/>
          </a:blip>
          <a:stretch>
            <a:fillRect/>
          </a:stretch>
        </p:blipFill>
        <p:spPr>
          <a:xfrm>
            <a:off x="246572" y="264167"/>
            <a:ext cx="1361226" cy="1266684"/>
          </a:xfrm>
          <a:prstGeom prst="rect">
            <a:avLst/>
          </a:prstGeom>
        </p:spPr>
      </p:pic>
      <p:pic>
        <p:nvPicPr>
          <p:cNvPr id="9" name="Picture 8">
            <a:extLst>
              <a:ext uri="{FF2B5EF4-FFF2-40B4-BE49-F238E27FC236}">
                <a16:creationId xmlns:a16="http://schemas.microsoft.com/office/drawing/2014/main" id="{CC471781-B37E-4A8D-A177-EBC0A6232716}"/>
              </a:ext>
            </a:extLst>
          </p:cNvPr>
          <p:cNvPicPr>
            <a:picLocks noChangeAspect="1"/>
          </p:cNvPicPr>
          <p:nvPr/>
        </p:nvPicPr>
        <p:blipFill>
          <a:blip r:embed="rId6">
            <a:lum bright="70000" contrast="-70000"/>
          </a:blip>
          <a:stretch>
            <a:fillRect/>
          </a:stretch>
        </p:blipFill>
        <p:spPr>
          <a:xfrm>
            <a:off x="1607798" y="264167"/>
            <a:ext cx="1361226" cy="1266684"/>
          </a:xfrm>
          <a:prstGeom prst="rect">
            <a:avLst/>
          </a:prstGeom>
        </p:spPr>
      </p:pic>
      <p:pic>
        <p:nvPicPr>
          <p:cNvPr id="11" name="Picture 10">
            <a:extLst>
              <a:ext uri="{FF2B5EF4-FFF2-40B4-BE49-F238E27FC236}">
                <a16:creationId xmlns:a16="http://schemas.microsoft.com/office/drawing/2014/main" id="{AB0DB56F-97E6-44D1-9FF1-F1FB67872401}"/>
              </a:ext>
            </a:extLst>
          </p:cNvPr>
          <p:cNvPicPr>
            <a:picLocks noChangeAspect="1"/>
          </p:cNvPicPr>
          <p:nvPr/>
        </p:nvPicPr>
        <p:blipFill>
          <a:blip r:embed="rId7">
            <a:lum bright="70000" contrast="-70000"/>
          </a:blip>
          <a:stretch>
            <a:fillRect/>
          </a:stretch>
        </p:blipFill>
        <p:spPr>
          <a:xfrm>
            <a:off x="4330249" y="264167"/>
            <a:ext cx="1361226" cy="1266684"/>
          </a:xfrm>
          <a:prstGeom prst="rect">
            <a:avLst/>
          </a:prstGeom>
        </p:spPr>
      </p:pic>
      <p:pic>
        <p:nvPicPr>
          <p:cNvPr id="12" name="Picture 11">
            <a:extLst>
              <a:ext uri="{FF2B5EF4-FFF2-40B4-BE49-F238E27FC236}">
                <a16:creationId xmlns:a16="http://schemas.microsoft.com/office/drawing/2014/main" id="{84140B93-7C1C-43B7-A753-8855A9E61732}"/>
              </a:ext>
            </a:extLst>
          </p:cNvPr>
          <p:cNvPicPr>
            <a:picLocks noChangeAspect="1"/>
          </p:cNvPicPr>
          <p:nvPr/>
        </p:nvPicPr>
        <p:blipFill>
          <a:blip r:embed="rId8">
            <a:lum bright="70000" contrast="-70000"/>
          </a:blip>
          <a:stretch>
            <a:fillRect/>
          </a:stretch>
        </p:blipFill>
        <p:spPr>
          <a:xfrm>
            <a:off x="5691475" y="264606"/>
            <a:ext cx="1361226" cy="1266684"/>
          </a:xfrm>
          <a:prstGeom prst="rect">
            <a:avLst/>
          </a:prstGeom>
        </p:spPr>
      </p:pic>
      <p:pic>
        <p:nvPicPr>
          <p:cNvPr id="13" name="Picture 12">
            <a:extLst>
              <a:ext uri="{FF2B5EF4-FFF2-40B4-BE49-F238E27FC236}">
                <a16:creationId xmlns:a16="http://schemas.microsoft.com/office/drawing/2014/main" id="{71FD017B-925D-405B-B86A-9D2A450BA7F5}"/>
              </a:ext>
            </a:extLst>
          </p:cNvPr>
          <p:cNvPicPr>
            <a:picLocks noChangeAspect="1"/>
          </p:cNvPicPr>
          <p:nvPr/>
        </p:nvPicPr>
        <p:blipFill>
          <a:blip r:embed="rId9">
            <a:lum bright="70000" contrast="-70000"/>
          </a:blip>
          <a:stretch>
            <a:fillRect/>
          </a:stretch>
        </p:blipFill>
        <p:spPr>
          <a:xfrm>
            <a:off x="7013347" y="264606"/>
            <a:ext cx="1361226" cy="1266684"/>
          </a:xfrm>
          <a:prstGeom prst="rect">
            <a:avLst/>
          </a:prstGeom>
        </p:spPr>
      </p:pic>
      <p:sp>
        <p:nvSpPr>
          <p:cNvPr id="2" name="TextBox 1">
            <a:extLst>
              <a:ext uri="{FF2B5EF4-FFF2-40B4-BE49-F238E27FC236}">
                <a16:creationId xmlns:a16="http://schemas.microsoft.com/office/drawing/2014/main" id="{534C9421-B520-4F49-A047-B0EA80B8D525}"/>
              </a:ext>
            </a:extLst>
          </p:cNvPr>
          <p:cNvSpPr txBox="1"/>
          <p:nvPr/>
        </p:nvSpPr>
        <p:spPr>
          <a:xfrm>
            <a:off x="163902" y="3976777"/>
            <a:ext cx="3916392" cy="1754326"/>
          </a:xfrm>
          <a:prstGeom prst="rect">
            <a:avLst/>
          </a:prstGeom>
          <a:noFill/>
        </p:spPr>
        <p:txBody>
          <a:bodyPr wrap="square" rtlCol="0">
            <a:spAutoFit/>
          </a:bodyPr>
          <a:lstStyle/>
          <a:p>
            <a:r>
              <a:rPr lang="en-GB" dirty="0"/>
              <a:t>Do you think he will enter the cave?</a:t>
            </a:r>
          </a:p>
          <a:p>
            <a:endParaRPr lang="en-GB" dirty="0"/>
          </a:p>
          <a:p>
            <a:pPr algn="ctr"/>
            <a:r>
              <a:rPr lang="en-GB" b="1" dirty="0"/>
              <a:t>YES			NO</a:t>
            </a:r>
          </a:p>
          <a:p>
            <a:endParaRPr lang="en-GB" b="1" dirty="0"/>
          </a:p>
          <a:p>
            <a:r>
              <a:rPr lang="en-GB" dirty="0"/>
              <a:t>Give a reason based on what has happened so far.</a:t>
            </a:r>
          </a:p>
        </p:txBody>
      </p:sp>
    </p:spTree>
    <p:extLst>
      <p:ext uri="{BB962C8B-B14F-4D97-AF65-F5344CB8AC3E}">
        <p14:creationId xmlns:p14="http://schemas.microsoft.com/office/powerpoint/2010/main" val="260396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C5AA38-FD13-4F1C-AEB9-A49CED22F7E8}"/>
              </a:ext>
            </a:extLst>
          </p:cNvPr>
          <p:cNvPicPr>
            <a:picLocks noChangeAspect="1"/>
          </p:cNvPicPr>
          <p:nvPr/>
        </p:nvPicPr>
        <p:blipFill>
          <a:blip r:embed="rId2"/>
          <a:stretch>
            <a:fillRect/>
          </a:stretch>
        </p:blipFill>
        <p:spPr>
          <a:xfrm>
            <a:off x="4330249" y="264167"/>
            <a:ext cx="1361226" cy="1266684"/>
          </a:xfrm>
          <a:prstGeom prst="rect">
            <a:avLst/>
          </a:prstGeom>
        </p:spPr>
      </p:pic>
      <p:pic>
        <p:nvPicPr>
          <p:cNvPr id="5" name="Picture 4">
            <a:extLst>
              <a:ext uri="{FF2B5EF4-FFF2-40B4-BE49-F238E27FC236}">
                <a16:creationId xmlns:a16="http://schemas.microsoft.com/office/drawing/2014/main" id="{3AC5B860-5DA9-4EE2-BDB7-15920C00C3C7}"/>
              </a:ext>
            </a:extLst>
          </p:cNvPr>
          <p:cNvPicPr>
            <a:picLocks noChangeAspect="1"/>
          </p:cNvPicPr>
          <p:nvPr/>
        </p:nvPicPr>
        <p:blipFill>
          <a:blip r:embed="rId3"/>
          <a:stretch>
            <a:fillRect/>
          </a:stretch>
        </p:blipFill>
        <p:spPr>
          <a:xfrm>
            <a:off x="349049" y="1764968"/>
            <a:ext cx="7819048" cy="2361905"/>
          </a:xfrm>
          <a:prstGeom prst="rect">
            <a:avLst/>
          </a:prstGeom>
        </p:spPr>
      </p:pic>
      <p:pic>
        <p:nvPicPr>
          <p:cNvPr id="6" name="Picture 5">
            <a:extLst>
              <a:ext uri="{FF2B5EF4-FFF2-40B4-BE49-F238E27FC236}">
                <a16:creationId xmlns:a16="http://schemas.microsoft.com/office/drawing/2014/main" id="{9A101C8D-AC97-4962-A162-C50FE8C027C1}"/>
              </a:ext>
            </a:extLst>
          </p:cNvPr>
          <p:cNvPicPr>
            <a:picLocks noChangeAspect="1"/>
          </p:cNvPicPr>
          <p:nvPr/>
        </p:nvPicPr>
        <p:blipFill>
          <a:blip r:embed="rId4">
            <a:lum bright="70000" contrast="-70000"/>
          </a:blip>
          <a:stretch>
            <a:fillRect/>
          </a:stretch>
        </p:blipFill>
        <p:spPr>
          <a:xfrm>
            <a:off x="246572" y="264167"/>
            <a:ext cx="1361226" cy="1266684"/>
          </a:xfrm>
          <a:prstGeom prst="rect">
            <a:avLst/>
          </a:prstGeom>
        </p:spPr>
      </p:pic>
      <p:pic>
        <p:nvPicPr>
          <p:cNvPr id="7" name="Picture 6">
            <a:extLst>
              <a:ext uri="{FF2B5EF4-FFF2-40B4-BE49-F238E27FC236}">
                <a16:creationId xmlns:a16="http://schemas.microsoft.com/office/drawing/2014/main" id="{B8DF5F1C-8C58-4A02-B976-26CF5EEEED04}"/>
              </a:ext>
            </a:extLst>
          </p:cNvPr>
          <p:cNvPicPr>
            <a:picLocks noChangeAspect="1"/>
          </p:cNvPicPr>
          <p:nvPr/>
        </p:nvPicPr>
        <p:blipFill>
          <a:blip r:embed="rId5">
            <a:lum bright="70000" contrast="-70000"/>
          </a:blip>
          <a:stretch>
            <a:fillRect/>
          </a:stretch>
        </p:blipFill>
        <p:spPr>
          <a:xfrm>
            <a:off x="1607798" y="264167"/>
            <a:ext cx="1361226" cy="1266684"/>
          </a:xfrm>
          <a:prstGeom prst="rect">
            <a:avLst/>
          </a:prstGeom>
        </p:spPr>
      </p:pic>
      <p:pic>
        <p:nvPicPr>
          <p:cNvPr id="8" name="Picture 7">
            <a:extLst>
              <a:ext uri="{FF2B5EF4-FFF2-40B4-BE49-F238E27FC236}">
                <a16:creationId xmlns:a16="http://schemas.microsoft.com/office/drawing/2014/main" id="{E6AC938F-6A6D-494B-945E-CD2C19F7195D}"/>
              </a:ext>
            </a:extLst>
          </p:cNvPr>
          <p:cNvPicPr>
            <a:picLocks noChangeAspect="1"/>
          </p:cNvPicPr>
          <p:nvPr/>
        </p:nvPicPr>
        <p:blipFill>
          <a:blip r:embed="rId6">
            <a:lum bright="70000" contrast="-70000"/>
          </a:blip>
          <a:stretch>
            <a:fillRect/>
          </a:stretch>
        </p:blipFill>
        <p:spPr>
          <a:xfrm>
            <a:off x="2969024" y="264167"/>
            <a:ext cx="1361226" cy="1266684"/>
          </a:xfrm>
          <a:prstGeom prst="rect">
            <a:avLst/>
          </a:prstGeom>
        </p:spPr>
      </p:pic>
      <p:pic>
        <p:nvPicPr>
          <p:cNvPr id="10" name="Picture 9">
            <a:extLst>
              <a:ext uri="{FF2B5EF4-FFF2-40B4-BE49-F238E27FC236}">
                <a16:creationId xmlns:a16="http://schemas.microsoft.com/office/drawing/2014/main" id="{4BB128C7-C143-4563-BE52-E4D478C28D29}"/>
              </a:ext>
            </a:extLst>
          </p:cNvPr>
          <p:cNvPicPr>
            <a:picLocks noChangeAspect="1"/>
          </p:cNvPicPr>
          <p:nvPr/>
        </p:nvPicPr>
        <p:blipFill>
          <a:blip r:embed="rId7">
            <a:lum bright="70000" contrast="-70000"/>
          </a:blip>
          <a:stretch>
            <a:fillRect/>
          </a:stretch>
        </p:blipFill>
        <p:spPr>
          <a:xfrm>
            <a:off x="5691475" y="264606"/>
            <a:ext cx="1361226" cy="1266684"/>
          </a:xfrm>
          <a:prstGeom prst="rect">
            <a:avLst/>
          </a:prstGeom>
        </p:spPr>
      </p:pic>
      <p:pic>
        <p:nvPicPr>
          <p:cNvPr id="11" name="Picture 10">
            <a:extLst>
              <a:ext uri="{FF2B5EF4-FFF2-40B4-BE49-F238E27FC236}">
                <a16:creationId xmlns:a16="http://schemas.microsoft.com/office/drawing/2014/main" id="{C01E7974-E0C5-427F-A636-6F70E323A156}"/>
              </a:ext>
            </a:extLst>
          </p:cNvPr>
          <p:cNvPicPr>
            <a:picLocks noChangeAspect="1"/>
          </p:cNvPicPr>
          <p:nvPr/>
        </p:nvPicPr>
        <p:blipFill>
          <a:blip r:embed="rId8">
            <a:lum bright="70000" contrast="-70000"/>
          </a:blip>
          <a:stretch>
            <a:fillRect/>
          </a:stretch>
        </p:blipFill>
        <p:spPr>
          <a:xfrm>
            <a:off x="7013347" y="264606"/>
            <a:ext cx="1361226" cy="1266684"/>
          </a:xfrm>
          <a:prstGeom prst="rect">
            <a:avLst/>
          </a:prstGeom>
        </p:spPr>
      </p:pic>
      <p:sp>
        <p:nvSpPr>
          <p:cNvPr id="12" name="TextBox 11">
            <a:extLst>
              <a:ext uri="{FF2B5EF4-FFF2-40B4-BE49-F238E27FC236}">
                <a16:creationId xmlns:a16="http://schemas.microsoft.com/office/drawing/2014/main" id="{B4FEF756-070B-4C0C-9A07-BF5DB09ECBC6}"/>
              </a:ext>
            </a:extLst>
          </p:cNvPr>
          <p:cNvSpPr txBox="1"/>
          <p:nvPr/>
        </p:nvSpPr>
        <p:spPr>
          <a:xfrm>
            <a:off x="774418" y="4360551"/>
            <a:ext cx="9834113" cy="523220"/>
          </a:xfrm>
          <a:prstGeom prst="rect">
            <a:avLst/>
          </a:prstGeom>
          <a:noFill/>
        </p:spPr>
        <p:txBody>
          <a:bodyPr wrap="square" rtlCol="0">
            <a:spAutoFit/>
          </a:bodyPr>
          <a:lstStyle/>
          <a:p>
            <a:r>
              <a:rPr lang="en-GB" sz="2800" dirty="0"/>
              <a:t>How does writer build suspense in this paragraph?</a:t>
            </a:r>
          </a:p>
        </p:txBody>
      </p:sp>
      <p:sp>
        <p:nvSpPr>
          <p:cNvPr id="15" name="TextBox 14">
            <a:extLst>
              <a:ext uri="{FF2B5EF4-FFF2-40B4-BE49-F238E27FC236}">
                <a16:creationId xmlns:a16="http://schemas.microsoft.com/office/drawing/2014/main" id="{8209D4B2-89FC-421A-BCF9-30764791C8F3}"/>
              </a:ext>
            </a:extLst>
          </p:cNvPr>
          <p:cNvSpPr txBox="1"/>
          <p:nvPr/>
        </p:nvSpPr>
        <p:spPr>
          <a:xfrm>
            <a:off x="4487273" y="5384218"/>
            <a:ext cx="7063497" cy="523220"/>
          </a:xfrm>
          <a:prstGeom prst="rect">
            <a:avLst/>
          </a:prstGeom>
          <a:noFill/>
        </p:spPr>
        <p:txBody>
          <a:bodyPr wrap="square" rtlCol="0">
            <a:spAutoFit/>
          </a:bodyPr>
          <a:lstStyle/>
          <a:p>
            <a:r>
              <a:rPr lang="en-GB" sz="2800" dirty="0"/>
              <a:t>Which was the most exciting part? Why?</a:t>
            </a:r>
          </a:p>
        </p:txBody>
      </p:sp>
    </p:spTree>
    <p:extLst>
      <p:ext uri="{BB962C8B-B14F-4D97-AF65-F5344CB8AC3E}">
        <p14:creationId xmlns:p14="http://schemas.microsoft.com/office/powerpoint/2010/main" val="1169610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012C66-7956-4B65-A68B-C4E1194E2033}"/>
              </a:ext>
            </a:extLst>
          </p:cNvPr>
          <p:cNvPicPr>
            <a:picLocks noChangeAspect="1"/>
          </p:cNvPicPr>
          <p:nvPr/>
        </p:nvPicPr>
        <p:blipFill>
          <a:blip r:embed="rId2"/>
          <a:stretch>
            <a:fillRect/>
          </a:stretch>
        </p:blipFill>
        <p:spPr>
          <a:xfrm>
            <a:off x="5691475" y="264606"/>
            <a:ext cx="1361226" cy="1266684"/>
          </a:xfrm>
          <a:prstGeom prst="rect">
            <a:avLst/>
          </a:prstGeom>
        </p:spPr>
      </p:pic>
      <p:pic>
        <p:nvPicPr>
          <p:cNvPr id="5" name="Picture 4">
            <a:extLst>
              <a:ext uri="{FF2B5EF4-FFF2-40B4-BE49-F238E27FC236}">
                <a16:creationId xmlns:a16="http://schemas.microsoft.com/office/drawing/2014/main" id="{433940BE-B062-4066-965C-74BAE75A61F0}"/>
              </a:ext>
            </a:extLst>
          </p:cNvPr>
          <p:cNvPicPr>
            <a:picLocks noChangeAspect="1"/>
          </p:cNvPicPr>
          <p:nvPr/>
        </p:nvPicPr>
        <p:blipFill rotWithShape="1">
          <a:blip r:embed="rId3"/>
          <a:srcRect t="15687"/>
          <a:stretch/>
        </p:blipFill>
        <p:spPr>
          <a:xfrm>
            <a:off x="261667" y="3445705"/>
            <a:ext cx="6933333" cy="3147689"/>
          </a:xfrm>
          <a:prstGeom prst="rect">
            <a:avLst/>
          </a:prstGeom>
        </p:spPr>
      </p:pic>
      <p:pic>
        <p:nvPicPr>
          <p:cNvPr id="6" name="Picture 5">
            <a:extLst>
              <a:ext uri="{FF2B5EF4-FFF2-40B4-BE49-F238E27FC236}">
                <a16:creationId xmlns:a16="http://schemas.microsoft.com/office/drawing/2014/main" id="{66A357E5-0777-48A3-BE01-796ABDD4B405}"/>
              </a:ext>
            </a:extLst>
          </p:cNvPr>
          <p:cNvPicPr>
            <a:picLocks noChangeAspect="1"/>
          </p:cNvPicPr>
          <p:nvPr/>
        </p:nvPicPr>
        <p:blipFill>
          <a:blip r:embed="rId4"/>
          <a:stretch>
            <a:fillRect/>
          </a:stretch>
        </p:blipFill>
        <p:spPr>
          <a:xfrm>
            <a:off x="204356" y="1693268"/>
            <a:ext cx="6038095" cy="1495238"/>
          </a:xfrm>
          <a:prstGeom prst="rect">
            <a:avLst/>
          </a:prstGeom>
        </p:spPr>
      </p:pic>
      <p:sp>
        <p:nvSpPr>
          <p:cNvPr id="7" name="TextBox 6">
            <a:extLst>
              <a:ext uri="{FF2B5EF4-FFF2-40B4-BE49-F238E27FC236}">
                <a16:creationId xmlns:a16="http://schemas.microsoft.com/office/drawing/2014/main" id="{78AF698F-558E-4534-9434-F044CEFA0AFD}"/>
              </a:ext>
            </a:extLst>
          </p:cNvPr>
          <p:cNvSpPr txBox="1"/>
          <p:nvPr/>
        </p:nvSpPr>
        <p:spPr>
          <a:xfrm>
            <a:off x="7217236" y="1738128"/>
            <a:ext cx="4770408" cy="2031325"/>
          </a:xfrm>
          <a:prstGeom prst="rect">
            <a:avLst/>
          </a:prstGeom>
          <a:noFill/>
        </p:spPr>
        <p:txBody>
          <a:bodyPr wrap="square" rtlCol="0">
            <a:spAutoFit/>
          </a:bodyPr>
          <a:lstStyle/>
          <a:p>
            <a:r>
              <a:rPr lang="en-GB" dirty="0">
                <a:solidFill>
                  <a:schemeClr val="accent1">
                    <a:lumMod val="75000"/>
                  </a:schemeClr>
                </a:solidFill>
              </a:rPr>
              <a:t>Skimming</a:t>
            </a:r>
            <a:r>
              <a:rPr lang="en-GB" dirty="0"/>
              <a:t> – reading quickly through an extract to take in the whole thing</a:t>
            </a:r>
          </a:p>
          <a:p>
            <a:r>
              <a:rPr lang="en-GB" dirty="0"/>
              <a:t>e.g. </a:t>
            </a:r>
            <a:r>
              <a:rPr lang="en-GB" b="1" dirty="0"/>
              <a:t>On p33, who talks the most times?</a:t>
            </a:r>
          </a:p>
          <a:p>
            <a:endParaRPr lang="en-GB" dirty="0"/>
          </a:p>
          <a:p>
            <a:r>
              <a:rPr lang="en-GB" dirty="0">
                <a:solidFill>
                  <a:schemeClr val="accent1">
                    <a:lumMod val="75000"/>
                  </a:schemeClr>
                </a:solidFill>
              </a:rPr>
              <a:t>Scanning</a:t>
            </a:r>
            <a:r>
              <a:rPr lang="en-GB" dirty="0"/>
              <a:t> – skipping through an extract to look for a particular word/phrase</a:t>
            </a:r>
          </a:p>
          <a:p>
            <a:r>
              <a:rPr lang="en-GB" dirty="0"/>
              <a:t>e.g. Find the date Queen Victoria was born.</a:t>
            </a:r>
          </a:p>
        </p:txBody>
      </p:sp>
      <p:pic>
        <p:nvPicPr>
          <p:cNvPr id="8" name="Picture 7">
            <a:extLst>
              <a:ext uri="{FF2B5EF4-FFF2-40B4-BE49-F238E27FC236}">
                <a16:creationId xmlns:a16="http://schemas.microsoft.com/office/drawing/2014/main" id="{D847F84B-2E14-452F-A300-1A39F65116F4}"/>
              </a:ext>
            </a:extLst>
          </p:cNvPr>
          <p:cNvPicPr/>
          <p:nvPr/>
        </p:nvPicPr>
        <p:blipFill>
          <a:blip r:embed="rId5">
            <a:extLst>
              <a:ext uri="{28A0092B-C50C-407E-A947-70E740481C1C}">
                <a14:useLocalDpi xmlns:a14="http://schemas.microsoft.com/office/drawing/2010/main" val="0"/>
              </a:ext>
            </a:extLst>
          </a:blip>
          <a:stretch>
            <a:fillRect/>
          </a:stretch>
        </p:blipFill>
        <p:spPr>
          <a:xfrm>
            <a:off x="7607671" y="3976292"/>
            <a:ext cx="4322662" cy="1958681"/>
          </a:xfrm>
          <a:prstGeom prst="rect">
            <a:avLst/>
          </a:prstGeom>
        </p:spPr>
      </p:pic>
      <p:pic>
        <p:nvPicPr>
          <p:cNvPr id="9" name="Picture 8">
            <a:extLst>
              <a:ext uri="{FF2B5EF4-FFF2-40B4-BE49-F238E27FC236}">
                <a16:creationId xmlns:a16="http://schemas.microsoft.com/office/drawing/2014/main" id="{208EDFD6-F7F8-44EC-842D-6E89161B26CC}"/>
              </a:ext>
            </a:extLst>
          </p:cNvPr>
          <p:cNvPicPr>
            <a:picLocks noChangeAspect="1"/>
          </p:cNvPicPr>
          <p:nvPr/>
        </p:nvPicPr>
        <p:blipFill>
          <a:blip r:embed="rId6">
            <a:lum bright="70000" contrast="-70000"/>
          </a:blip>
          <a:stretch>
            <a:fillRect/>
          </a:stretch>
        </p:blipFill>
        <p:spPr>
          <a:xfrm>
            <a:off x="246572" y="264167"/>
            <a:ext cx="1361226" cy="1266684"/>
          </a:xfrm>
          <a:prstGeom prst="rect">
            <a:avLst/>
          </a:prstGeom>
        </p:spPr>
      </p:pic>
      <p:pic>
        <p:nvPicPr>
          <p:cNvPr id="10" name="Picture 9">
            <a:extLst>
              <a:ext uri="{FF2B5EF4-FFF2-40B4-BE49-F238E27FC236}">
                <a16:creationId xmlns:a16="http://schemas.microsoft.com/office/drawing/2014/main" id="{FBFFBFBA-681F-4C47-A191-4CCECB6EAD9C}"/>
              </a:ext>
            </a:extLst>
          </p:cNvPr>
          <p:cNvPicPr>
            <a:picLocks noChangeAspect="1"/>
          </p:cNvPicPr>
          <p:nvPr/>
        </p:nvPicPr>
        <p:blipFill>
          <a:blip r:embed="rId7">
            <a:lum bright="70000" contrast="-70000"/>
          </a:blip>
          <a:stretch>
            <a:fillRect/>
          </a:stretch>
        </p:blipFill>
        <p:spPr>
          <a:xfrm>
            <a:off x="1607798" y="264167"/>
            <a:ext cx="1361226" cy="1266684"/>
          </a:xfrm>
          <a:prstGeom prst="rect">
            <a:avLst/>
          </a:prstGeom>
        </p:spPr>
      </p:pic>
      <p:pic>
        <p:nvPicPr>
          <p:cNvPr id="11" name="Picture 10">
            <a:extLst>
              <a:ext uri="{FF2B5EF4-FFF2-40B4-BE49-F238E27FC236}">
                <a16:creationId xmlns:a16="http://schemas.microsoft.com/office/drawing/2014/main" id="{71A12B0A-E68A-4627-B4D0-87AC86FAD513}"/>
              </a:ext>
            </a:extLst>
          </p:cNvPr>
          <p:cNvPicPr>
            <a:picLocks noChangeAspect="1"/>
          </p:cNvPicPr>
          <p:nvPr/>
        </p:nvPicPr>
        <p:blipFill>
          <a:blip r:embed="rId8">
            <a:lum bright="70000" contrast="-70000"/>
          </a:blip>
          <a:stretch>
            <a:fillRect/>
          </a:stretch>
        </p:blipFill>
        <p:spPr>
          <a:xfrm>
            <a:off x="4330249" y="264167"/>
            <a:ext cx="1361226" cy="1266684"/>
          </a:xfrm>
          <a:prstGeom prst="rect">
            <a:avLst/>
          </a:prstGeom>
        </p:spPr>
      </p:pic>
      <p:pic>
        <p:nvPicPr>
          <p:cNvPr id="12" name="Picture 11">
            <a:extLst>
              <a:ext uri="{FF2B5EF4-FFF2-40B4-BE49-F238E27FC236}">
                <a16:creationId xmlns:a16="http://schemas.microsoft.com/office/drawing/2014/main" id="{DF82F1B6-349D-4F0D-A5B8-DDEB558B323E}"/>
              </a:ext>
            </a:extLst>
          </p:cNvPr>
          <p:cNvPicPr>
            <a:picLocks noChangeAspect="1"/>
          </p:cNvPicPr>
          <p:nvPr/>
        </p:nvPicPr>
        <p:blipFill>
          <a:blip r:embed="rId9">
            <a:lum bright="70000" contrast="-70000"/>
          </a:blip>
          <a:stretch>
            <a:fillRect/>
          </a:stretch>
        </p:blipFill>
        <p:spPr>
          <a:xfrm>
            <a:off x="7013347" y="264606"/>
            <a:ext cx="1361226" cy="1266684"/>
          </a:xfrm>
          <a:prstGeom prst="rect">
            <a:avLst/>
          </a:prstGeom>
        </p:spPr>
      </p:pic>
      <p:pic>
        <p:nvPicPr>
          <p:cNvPr id="13" name="Picture 12">
            <a:extLst>
              <a:ext uri="{FF2B5EF4-FFF2-40B4-BE49-F238E27FC236}">
                <a16:creationId xmlns:a16="http://schemas.microsoft.com/office/drawing/2014/main" id="{2524D04C-3AA5-4F04-8F82-AE66BA5B6D98}"/>
              </a:ext>
            </a:extLst>
          </p:cNvPr>
          <p:cNvPicPr>
            <a:picLocks noChangeAspect="1"/>
          </p:cNvPicPr>
          <p:nvPr/>
        </p:nvPicPr>
        <p:blipFill>
          <a:blip r:embed="rId10">
            <a:lum bright="70000" contrast="-70000"/>
          </a:blip>
          <a:stretch>
            <a:fillRect/>
          </a:stretch>
        </p:blipFill>
        <p:spPr>
          <a:xfrm>
            <a:off x="2969024" y="264167"/>
            <a:ext cx="1361226" cy="1266684"/>
          </a:xfrm>
          <a:prstGeom prst="rect">
            <a:avLst/>
          </a:prstGeom>
        </p:spPr>
      </p:pic>
    </p:spTree>
    <p:extLst>
      <p:ext uri="{BB962C8B-B14F-4D97-AF65-F5344CB8AC3E}">
        <p14:creationId xmlns:p14="http://schemas.microsoft.com/office/powerpoint/2010/main" val="2230315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CEB0A2-6FDB-48E9-9F24-01B751CCAAD1}"/>
              </a:ext>
            </a:extLst>
          </p:cNvPr>
          <p:cNvPicPr>
            <a:picLocks noChangeAspect="1"/>
          </p:cNvPicPr>
          <p:nvPr/>
        </p:nvPicPr>
        <p:blipFill>
          <a:blip r:embed="rId2"/>
          <a:stretch>
            <a:fillRect/>
          </a:stretch>
        </p:blipFill>
        <p:spPr>
          <a:xfrm>
            <a:off x="7013347" y="264606"/>
            <a:ext cx="1361226" cy="1266684"/>
          </a:xfrm>
          <a:prstGeom prst="rect">
            <a:avLst/>
          </a:prstGeom>
        </p:spPr>
      </p:pic>
      <p:pic>
        <p:nvPicPr>
          <p:cNvPr id="5" name="Picture 4">
            <a:extLst>
              <a:ext uri="{FF2B5EF4-FFF2-40B4-BE49-F238E27FC236}">
                <a16:creationId xmlns:a16="http://schemas.microsoft.com/office/drawing/2014/main" id="{2264879B-5764-41A5-B50C-0738BB5820B2}"/>
              </a:ext>
            </a:extLst>
          </p:cNvPr>
          <p:cNvPicPr>
            <a:picLocks noChangeAspect="1"/>
          </p:cNvPicPr>
          <p:nvPr/>
        </p:nvPicPr>
        <p:blipFill rotWithShape="1">
          <a:blip r:embed="rId3"/>
          <a:srcRect b="23319"/>
          <a:stretch/>
        </p:blipFill>
        <p:spPr>
          <a:xfrm>
            <a:off x="4777993" y="3648999"/>
            <a:ext cx="7193159" cy="2964088"/>
          </a:xfrm>
          <a:prstGeom prst="rect">
            <a:avLst/>
          </a:prstGeom>
        </p:spPr>
      </p:pic>
      <p:pic>
        <p:nvPicPr>
          <p:cNvPr id="6" name="Content Placeholder 8">
            <a:extLst>
              <a:ext uri="{FF2B5EF4-FFF2-40B4-BE49-F238E27FC236}">
                <a16:creationId xmlns:a16="http://schemas.microsoft.com/office/drawing/2014/main" id="{E3C6118E-3CC6-4B5A-AF8E-43F8077EF525}"/>
              </a:ext>
            </a:extLst>
          </p:cNvPr>
          <p:cNvPicPr>
            <a:picLocks noChangeAspect="1"/>
          </p:cNvPicPr>
          <p:nvPr/>
        </p:nvPicPr>
        <p:blipFill>
          <a:blip r:embed="rId4"/>
          <a:stretch>
            <a:fillRect/>
          </a:stretch>
        </p:blipFill>
        <p:spPr>
          <a:xfrm>
            <a:off x="136398" y="3875953"/>
            <a:ext cx="4275667" cy="2640242"/>
          </a:xfrm>
          <a:prstGeom prst="rect">
            <a:avLst/>
          </a:prstGeom>
        </p:spPr>
      </p:pic>
      <p:pic>
        <p:nvPicPr>
          <p:cNvPr id="8" name="Picture 7">
            <a:extLst>
              <a:ext uri="{FF2B5EF4-FFF2-40B4-BE49-F238E27FC236}">
                <a16:creationId xmlns:a16="http://schemas.microsoft.com/office/drawing/2014/main" id="{44E460D3-9F98-4E03-8549-20B6BD0289B9}"/>
              </a:ext>
            </a:extLst>
          </p:cNvPr>
          <p:cNvPicPr>
            <a:picLocks noChangeAspect="1"/>
          </p:cNvPicPr>
          <p:nvPr/>
        </p:nvPicPr>
        <p:blipFill>
          <a:blip r:embed="rId5"/>
          <a:stretch>
            <a:fillRect/>
          </a:stretch>
        </p:blipFill>
        <p:spPr>
          <a:xfrm>
            <a:off x="246572" y="1637592"/>
            <a:ext cx="6566327" cy="1677712"/>
          </a:xfrm>
          <a:prstGeom prst="rect">
            <a:avLst/>
          </a:prstGeom>
        </p:spPr>
      </p:pic>
      <p:pic>
        <p:nvPicPr>
          <p:cNvPr id="9" name="Picture 8">
            <a:extLst>
              <a:ext uri="{FF2B5EF4-FFF2-40B4-BE49-F238E27FC236}">
                <a16:creationId xmlns:a16="http://schemas.microsoft.com/office/drawing/2014/main" id="{ED010906-C494-4590-A759-03756976A11E}"/>
              </a:ext>
            </a:extLst>
          </p:cNvPr>
          <p:cNvPicPr>
            <a:picLocks noChangeAspect="1"/>
          </p:cNvPicPr>
          <p:nvPr/>
        </p:nvPicPr>
        <p:blipFill>
          <a:blip r:embed="rId6">
            <a:lum bright="70000" contrast="-70000"/>
          </a:blip>
          <a:stretch>
            <a:fillRect/>
          </a:stretch>
        </p:blipFill>
        <p:spPr>
          <a:xfrm>
            <a:off x="246572" y="264167"/>
            <a:ext cx="1361226" cy="1266684"/>
          </a:xfrm>
          <a:prstGeom prst="rect">
            <a:avLst/>
          </a:prstGeom>
        </p:spPr>
      </p:pic>
      <p:pic>
        <p:nvPicPr>
          <p:cNvPr id="10" name="Picture 9">
            <a:extLst>
              <a:ext uri="{FF2B5EF4-FFF2-40B4-BE49-F238E27FC236}">
                <a16:creationId xmlns:a16="http://schemas.microsoft.com/office/drawing/2014/main" id="{C8DDE1B1-C49D-4F55-AC0D-2B6D6833FB27}"/>
              </a:ext>
            </a:extLst>
          </p:cNvPr>
          <p:cNvPicPr>
            <a:picLocks noChangeAspect="1"/>
          </p:cNvPicPr>
          <p:nvPr/>
        </p:nvPicPr>
        <p:blipFill>
          <a:blip r:embed="rId7">
            <a:lum bright="70000" contrast="-70000"/>
          </a:blip>
          <a:stretch>
            <a:fillRect/>
          </a:stretch>
        </p:blipFill>
        <p:spPr>
          <a:xfrm>
            <a:off x="1607798" y="264167"/>
            <a:ext cx="1361226" cy="1266684"/>
          </a:xfrm>
          <a:prstGeom prst="rect">
            <a:avLst/>
          </a:prstGeom>
        </p:spPr>
      </p:pic>
      <p:pic>
        <p:nvPicPr>
          <p:cNvPr id="11" name="Picture 10">
            <a:extLst>
              <a:ext uri="{FF2B5EF4-FFF2-40B4-BE49-F238E27FC236}">
                <a16:creationId xmlns:a16="http://schemas.microsoft.com/office/drawing/2014/main" id="{C3823D0F-B546-4F63-8ED7-2E627BA5FB96}"/>
              </a:ext>
            </a:extLst>
          </p:cNvPr>
          <p:cNvPicPr>
            <a:picLocks noChangeAspect="1"/>
          </p:cNvPicPr>
          <p:nvPr/>
        </p:nvPicPr>
        <p:blipFill>
          <a:blip r:embed="rId8">
            <a:lum bright="70000" contrast="-70000"/>
          </a:blip>
          <a:stretch>
            <a:fillRect/>
          </a:stretch>
        </p:blipFill>
        <p:spPr>
          <a:xfrm>
            <a:off x="2969024" y="264167"/>
            <a:ext cx="1361226" cy="1266684"/>
          </a:xfrm>
          <a:prstGeom prst="rect">
            <a:avLst/>
          </a:prstGeom>
        </p:spPr>
      </p:pic>
      <p:pic>
        <p:nvPicPr>
          <p:cNvPr id="12" name="Picture 11">
            <a:extLst>
              <a:ext uri="{FF2B5EF4-FFF2-40B4-BE49-F238E27FC236}">
                <a16:creationId xmlns:a16="http://schemas.microsoft.com/office/drawing/2014/main" id="{E793BCF8-9FE2-4B0F-AD13-98EFCEA90768}"/>
              </a:ext>
            </a:extLst>
          </p:cNvPr>
          <p:cNvPicPr>
            <a:picLocks noChangeAspect="1"/>
          </p:cNvPicPr>
          <p:nvPr/>
        </p:nvPicPr>
        <p:blipFill>
          <a:blip r:embed="rId9">
            <a:lum bright="70000" contrast="-70000"/>
          </a:blip>
          <a:stretch>
            <a:fillRect/>
          </a:stretch>
        </p:blipFill>
        <p:spPr>
          <a:xfrm>
            <a:off x="4330249" y="264167"/>
            <a:ext cx="1361226" cy="1266684"/>
          </a:xfrm>
          <a:prstGeom prst="rect">
            <a:avLst/>
          </a:prstGeom>
        </p:spPr>
      </p:pic>
      <p:pic>
        <p:nvPicPr>
          <p:cNvPr id="13" name="Picture 12">
            <a:extLst>
              <a:ext uri="{FF2B5EF4-FFF2-40B4-BE49-F238E27FC236}">
                <a16:creationId xmlns:a16="http://schemas.microsoft.com/office/drawing/2014/main" id="{397414B7-60E4-4814-A24C-68D5EC8385A8}"/>
              </a:ext>
            </a:extLst>
          </p:cNvPr>
          <p:cNvPicPr>
            <a:picLocks noChangeAspect="1"/>
          </p:cNvPicPr>
          <p:nvPr/>
        </p:nvPicPr>
        <p:blipFill>
          <a:blip r:embed="rId10">
            <a:lum bright="70000" contrast="-70000"/>
          </a:blip>
          <a:stretch>
            <a:fillRect/>
          </a:stretch>
        </p:blipFill>
        <p:spPr>
          <a:xfrm>
            <a:off x="5691475" y="264606"/>
            <a:ext cx="1361226" cy="1266684"/>
          </a:xfrm>
          <a:prstGeom prst="rect">
            <a:avLst/>
          </a:prstGeom>
        </p:spPr>
      </p:pic>
    </p:spTree>
    <p:extLst>
      <p:ext uri="{BB962C8B-B14F-4D97-AF65-F5344CB8AC3E}">
        <p14:creationId xmlns:p14="http://schemas.microsoft.com/office/powerpoint/2010/main" val="3374771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7E59735-F2BC-4E86-93E0-8C46BFBF7D28}"/>
              </a:ext>
            </a:extLst>
          </p:cNvPr>
          <p:cNvSpPr txBox="1"/>
          <p:nvPr/>
        </p:nvSpPr>
        <p:spPr>
          <a:xfrm>
            <a:off x="158151" y="235842"/>
            <a:ext cx="11627449" cy="1569660"/>
          </a:xfrm>
          <a:prstGeom prst="rect">
            <a:avLst/>
          </a:prstGeom>
          <a:noFill/>
        </p:spPr>
        <p:txBody>
          <a:bodyPr wrap="square" rtlCol="0">
            <a:spAutoFit/>
          </a:bodyPr>
          <a:lstStyle/>
          <a:p>
            <a:r>
              <a:rPr lang="en-GB" sz="2400" dirty="0"/>
              <a:t>Reading is a </a:t>
            </a:r>
            <a:r>
              <a:rPr lang="en-GB" sz="2400" dirty="0">
                <a:solidFill>
                  <a:schemeClr val="accent1"/>
                </a:solidFill>
              </a:rPr>
              <a:t>skill</a:t>
            </a:r>
            <a:r>
              <a:rPr lang="en-GB" sz="2400" dirty="0"/>
              <a:t>. We can teach it in a classroom, but it must be </a:t>
            </a:r>
            <a:r>
              <a:rPr lang="en-GB" sz="2400" dirty="0">
                <a:solidFill>
                  <a:schemeClr val="accent1"/>
                </a:solidFill>
              </a:rPr>
              <a:t>practiced</a:t>
            </a:r>
            <a:r>
              <a:rPr lang="en-GB" sz="2400" dirty="0"/>
              <a:t> to become </a:t>
            </a:r>
            <a:r>
              <a:rPr lang="en-GB" sz="2400" dirty="0">
                <a:solidFill>
                  <a:schemeClr val="accent1"/>
                </a:solidFill>
              </a:rPr>
              <a:t>fluent</a:t>
            </a:r>
            <a:r>
              <a:rPr lang="en-GB" sz="2400" dirty="0"/>
              <a:t>.</a:t>
            </a:r>
          </a:p>
          <a:p>
            <a:r>
              <a:rPr lang="en-GB" sz="2400" dirty="0"/>
              <a:t>Data consistently shows that engagement in reading is strongly correlated with reading performance </a:t>
            </a:r>
            <a:r>
              <a:rPr lang="en-GB" dirty="0"/>
              <a:t>(PISA 2021)</a:t>
            </a:r>
          </a:p>
        </p:txBody>
      </p:sp>
      <p:pic>
        <p:nvPicPr>
          <p:cNvPr id="2" name="Picture 1">
            <a:extLst>
              <a:ext uri="{FF2B5EF4-FFF2-40B4-BE49-F238E27FC236}">
                <a16:creationId xmlns:a16="http://schemas.microsoft.com/office/drawing/2014/main" id="{B0D98F4B-49F5-4C6F-9961-B5768460ED2F}"/>
              </a:ext>
            </a:extLst>
          </p:cNvPr>
          <p:cNvPicPr>
            <a:picLocks noChangeAspect="1"/>
          </p:cNvPicPr>
          <p:nvPr/>
        </p:nvPicPr>
        <p:blipFill>
          <a:blip r:embed="rId3"/>
          <a:stretch>
            <a:fillRect/>
          </a:stretch>
        </p:blipFill>
        <p:spPr>
          <a:xfrm>
            <a:off x="158151" y="2057898"/>
            <a:ext cx="6742857" cy="4628571"/>
          </a:xfrm>
          <a:prstGeom prst="rect">
            <a:avLst/>
          </a:prstGeom>
        </p:spPr>
      </p:pic>
      <p:sp>
        <p:nvSpPr>
          <p:cNvPr id="3" name="TextBox 2">
            <a:extLst>
              <a:ext uri="{FF2B5EF4-FFF2-40B4-BE49-F238E27FC236}">
                <a16:creationId xmlns:a16="http://schemas.microsoft.com/office/drawing/2014/main" id="{997AB785-6B96-438E-90C0-9E8800DC5E98}"/>
              </a:ext>
            </a:extLst>
          </p:cNvPr>
          <p:cNvSpPr txBox="1"/>
          <p:nvPr/>
        </p:nvSpPr>
        <p:spPr>
          <a:xfrm>
            <a:off x="7073660" y="2848689"/>
            <a:ext cx="4960189" cy="3046988"/>
          </a:xfrm>
          <a:prstGeom prst="rect">
            <a:avLst/>
          </a:prstGeom>
          <a:noFill/>
        </p:spPr>
        <p:txBody>
          <a:bodyPr wrap="square" rtlCol="0">
            <a:spAutoFit/>
          </a:bodyPr>
          <a:lstStyle/>
          <a:p>
            <a:pPr algn="r"/>
            <a:r>
              <a:rPr lang="en-GB" sz="2400" dirty="0"/>
              <a:t>Children will not practice reading unless it is </a:t>
            </a:r>
            <a:r>
              <a:rPr lang="en-GB" sz="2400" dirty="0">
                <a:solidFill>
                  <a:schemeClr val="accent1"/>
                </a:solidFill>
              </a:rPr>
              <a:t>accessible</a:t>
            </a:r>
            <a:r>
              <a:rPr lang="en-GB" sz="2400" dirty="0"/>
              <a:t>,</a:t>
            </a:r>
            <a:r>
              <a:rPr lang="en-GB" sz="2400" dirty="0">
                <a:solidFill>
                  <a:schemeClr val="accent1"/>
                </a:solidFill>
              </a:rPr>
              <a:t> available</a:t>
            </a:r>
          </a:p>
          <a:p>
            <a:pPr algn="r"/>
            <a:r>
              <a:rPr lang="en-GB" sz="2400" dirty="0"/>
              <a:t>and </a:t>
            </a:r>
            <a:r>
              <a:rPr lang="en-GB" sz="2400" dirty="0">
                <a:solidFill>
                  <a:schemeClr val="accent1"/>
                </a:solidFill>
              </a:rPr>
              <a:t>enjoyable</a:t>
            </a:r>
            <a:r>
              <a:rPr lang="en-GB" sz="2400" dirty="0"/>
              <a:t>.</a:t>
            </a:r>
          </a:p>
          <a:p>
            <a:pPr algn="r"/>
            <a:endParaRPr lang="en-GB" sz="2400" dirty="0"/>
          </a:p>
          <a:p>
            <a:pPr algn="r"/>
            <a:r>
              <a:rPr lang="en-GB" sz="2400" dirty="0"/>
              <a:t>Reading for Pleasure is now a part of the National Curriculum and schools are currently investing heavily in this area.</a:t>
            </a:r>
          </a:p>
        </p:txBody>
      </p:sp>
    </p:spTree>
    <p:extLst>
      <p:ext uri="{BB962C8B-B14F-4D97-AF65-F5344CB8AC3E}">
        <p14:creationId xmlns:p14="http://schemas.microsoft.com/office/powerpoint/2010/main" val="3521903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347398" y="1716656"/>
            <a:ext cx="6933295" cy="5027749"/>
          </a:xfrm>
        </p:spPr>
        <p:txBody>
          <a:bodyPr>
            <a:normAutofit lnSpcReduction="10000"/>
          </a:bodyPr>
          <a:lstStyle/>
          <a:p>
            <a:r>
              <a:rPr lang="en-GB" sz="2400" dirty="0"/>
              <a:t>Children’s attitudes to reading in England are comparatively low compared to their skills </a:t>
            </a:r>
            <a:r>
              <a:rPr lang="en-GB" sz="1400" dirty="0"/>
              <a:t>(PIRLS 2016) </a:t>
            </a:r>
            <a:r>
              <a:rPr lang="en-GB" sz="2400" dirty="0"/>
              <a:t>and are in a downward trend </a:t>
            </a:r>
            <a:r>
              <a:rPr lang="en-GB" sz="1400" dirty="0"/>
              <a:t>(National Literacy Trust)</a:t>
            </a:r>
          </a:p>
          <a:p>
            <a:r>
              <a:rPr lang="en-GB" sz="2400" dirty="0"/>
              <a:t>At PPS, our children’s attitudes to reading are generally positive, but decline as they get older.</a:t>
            </a:r>
          </a:p>
          <a:p>
            <a:r>
              <a:rPr lang="en-GB" sz="2400" dirty="0"/>
              <a:t>40% KS1 and 46% KS2 say no-one reads to them at home</a:t>
            </a:r>
          </a:p>
          <a:p>
            <a:r>
              <a:rPr lang="en-GB" sz="2400" dirty="0"/>
              <a:t>31% KS2 say they don’t read with anyone else at home</a:t>
            </a:r>
          </a:p>
          <a:p>
            <a:endParaRPr lang="en-GB" sz="2400" dirty="0"/>
          </a:p>
        </p:txBody>
      </p:sp>
      <p:sp>
        <p:nvSpPr>
          <p:cNvPr id="4" name="TextBox 3">
            <a:extLst>
              <a:ext uri="{FF2B5EF4-FFF2-40B4-BE49-F238E27FC236}">
                <a16:creationId xmlns:a16="http://schemas.microsoft.com/office/drawing/2014/main" id="{6048C8BD-479F-4A7F-BFAB-60B3EC2F7E51}"/>
              </a:ext>
            </a:extLst>
          </p:cNvPr>
          <p:cNvSpPr txBox="1"/>
          <p:nvPr/>
        </p:nvSpPr>
        <p:spPr>
          <a:xfrm>
            <a:off x="241540" y="198408"/>
            <a:ext cx="7236012" cy="1323439"/>
          </a:xfrm>
          <a:prstGeom prst="rect">
            <a:avLst/>
          </a:prstGeom>
          <a:noFill/>
        </p:spPr>
        <p:txBody>
          <a:bodyPr wrap="square" rtlCol="0">
            <a:spAutoFit/>
          </a:bodyPr>
          <a:lstStyle/>
          <a:p>
            <a:r>
              <a:rPr lang="en-GB" sz="4000" dirty="0">
                <a:solidFill>
                  <a:schemeClr val="accent1"/>
                </a:solidFill>
              </a:rPr>
              <a:t>Reading for Pleasure – the current picture</a:t>
            </a:r>
          </a:p>
        </p:txBody>
      </p:sp>
      <p:pic>
        <p:nvPicPr>
          <p:cNvPr id="6" name="Picture 5">
            <a:extLst>
              <a:ext uri="{FF2B5EF4-FFF2-40B4-BE49-F238E27FC236}">
                <a16:creationId xmlns:a16="http://schemas.microsoft.com/office/drawing/2014/main" id="{FB816201-94FC-414D-A8CF-A61013CE1FBE}"/>
              </a:ext>
            </a:extLst>
          </p:cNvPr>
          <p:cNvPicPr>
            <a:picLocks noChangeAspect="1"/>
          </p:cNvPicPr>
          <p:nvPr/>
        </p:nvPicPr>
        <p:blipFill>
          <a:blip r:embed="rId3"/>
          <a:stretch>
            <a:fillRect/>
          </a:stretch>
        </p:blipFill>
        <p:spPr>
          <a:xfrm>
            <a:off x="7477551" y="198408"/>
            <a:ext cx="4652803" cy="3362670"/>
          </a:xfrm>
          <a:prstGeom prst="rect">
            <a:avLst/>
          </a:prstGeom>
        </p:spPr>
      </p:pic>
      <p:grpSp>
        <p:nvGrpSpPr>
          <p:cNvPr id="9" name="Group 8">
            <a:extLst>
              <a:ext uri="{FF2B5EF4-FFF2-40B4-BE49-F238E27FC236}">
                <a16:creationId xmlns:a16="http://schemas.microsoft.com/office/drawing/2014/main" id="{0D9BD4EF-3248-48AF-840E-1065E386116C}"/>
              </a:ext>
            </a:extLst>
          </p:cNvPr>
          <p:cNvGrpSpPr/>
          <p:nvPr/>
        </p:nvGrpSpPr>
        <p:grpSpPr>
          <a:xfrm>
            <a:off x="7477551" y="3710990"/>
            <a:ext cx="4695645" cy="3033416"/>
            <a:chOff x="5135701" y="3315688"/>
            <a:chExt cx="5295900" cy="3584989"/>
          </a:xfrm>
        </p:grpSpPr>
        <p:pic>
          <p:nvPicPr>
            <p:cNvPr id="7" name="Content Placeholder 3">
              <a:extLst>
                <a:ext uri="{FF2B5EF4-FFF2-40B4-BE49-F238E27FC236}">
                  <a16:creationId xmlns:a16="http://schemas.microsoft.com/office/drawing/2014/main" id="{E0E6B3A1-A7C6-4F0B-ABB6-FA1501337811}"/>
                </a:ext>
              </a:extLst>
            </p:cNvPr>
            <p:cNvPicPr>
              <a:picLocks noChangeAspect="1"/>
            </p:cNvPicPr>
            <p:nvPr/>
          </p:nvPicPr>
          <p:blipFill>
            <a:blip r:embed="rId4"/>
            <a:stretch>
              <a:fillRect/>
            </a:stretch>
          </p:blipFill>
          <p:spPr>
            <a:xfrm>
              <a:off x="5135701" y="3315688"/>
              <a:ext cx="5295900" cy="1762125"/>
            </a:xfrm>
            <a:prstGeom prst="rect">
              <a:avLst/>
            </a:prstGeom>
          </p:spPr>
        </p:pic>
        <p:pic>
          <p:nvPicPr>
            <p:cNvPr id="8" name="Picture 7">
              <a:extLst>
                <a:ext uri="{FF2B5EF4-FFF2-40B4-BE49-F238E27FC236}">
                  <a16:creationId xmlns:a16="http://schemas.microsoft.com/office/drawing/2014/main" id="{1510D134-1E6E-4784-BD59-324DC3BF4F8C}"/>
                </a:ext>
              </a:extLst>
            </p:cNvPr>
            <p:cNvPicPr>
              <a:picLocks noChangeAspect="1"/>
            </p:cNvPicPr>
            <p:nvPr/>
          </p:nvPicPr>
          <p:blipFill>
            <a:blip r:embed="rId5"/>
            <a:stretch>
              <a:fillRect/>
            </a:stretch>
          </p:blipFill>
          <p:spPr>
            <a:xfrm>
              <a:off x="5135701" y="5077813"/>
              <a:ext cx="5295900" cy="1822864"/>
            </a:xfrm>
            <a:prstGeom prst="rect">
              <a:avLst/>
            </a:prstGeom>
          </p:spPr>
        </p:pic>
      </p:grpSp>
      <p:sp>
        <p:nvSpPr>
          <p:cNvPr id="10" name="Rectangle 9">
            <a:extLst>
              <a:ext uri="{FF2B5EF4-FFF2-40B4-BE49-F238E27FC236}">
                <a16:creationId xmlns:a16="http://schemas.microsoft.com/office/drawing/2014/main" id="{E68DFC1E-55C5-41C8-9DF8-6C5F54F3F274}"/>
              </a:ext>
            </a:extLst>
          </p:cNvPr>
          <p:cNvSpPr/>
          <p:nvPr/>
        </p:nvSpPr>
        <p:spPr>
          <a:xfrm>
            <a:off x="9430928" y="0"/>
            <a:ext cx="1473480"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KS1</a:t>
            </a:r>
          </a:p>
        </p:txBody>
      </p:sp>
      <p:sp>
        <p:nvSpPr>
          <p:cNvPr id="11" name="Rectangle 10">
            <a:extLst>
              <a:ext uri="{FF2B5EF4-FFF2-40B4-BE49-F238E27FC236}">
                <a16:creationId xmlns:a16="http://schemas.microsoft.com/office/drawing/2014/main" id="{FFC07532-8F4C-421E-A7D2-15AEFD964DF3}"/>
              </a:ext>
            </a:extLst>
          </p:cNvPr>
          <p:cNvSpPr/>
          <p:nvPr/>
        </p:nvSpPr>
        <p:spPr>
          <a:xfrm>
            <a:off x="9430928" y="3561078"/>
            <a:ext cx="1473480"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KS2</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520762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1323439"/>
          </a:xfrm>
          <a:prstGeom prst="rect">
            <a:avLst/>
          </a:prstGeom>
          <a:noFill/>
        </p:spPr>
        <p:txBody>
          <a:bodyPr wrap="square" rtlCol="0">
            <a:spAutoFit/>
          </a:bodyPr>
          <a:lstStyle/>
          <a:p>
            <a:r>
              <a:rPr lang="en-GB" sz="4000" dirty="0">
                <a:solidFill>
                  <a:schemeClr val="accent1"/>
                </a:solidFill>
              </a:rPr>
              <a:t>Reading for Pleasure</a:t>
            </a:r>
          </a:p>
          <a:p>
            <a:r>
              <a:rPr lang="en-GB" sz="4000" dirty="0">
                <a:solidFill>
                  <a:schemeClr val="accent1"/>
                </a:solidFill>
              </a:rPr>
              <a:t> - our work at PPS</a:t>
            </a:r>
          </a:p>
        </p:txBody>
      </p:sp>
      <p:pic>
        <p:nvPicPr>
          <p:cNvPr id="8" name="Content Placeholder 4">
            <a:extLst>
              <a:ext uri="{FF2B5EF4-FFF2-40B4-BE49-F238E27FC236}">
                <a16:creationId xmlns:a16="http://schemas.microsoft.com/office/drawing/2014/main" id="{21909AD9-352B-4D61-B81A-C081793EF63B}"/>
              </a:ext>
            </a:extLst>
          </p:cNvPr>
          <p:cNvPicPr>
            <a:picLocks noGrp="1" noChangeAspect="1"/>
          </p:cNvPicPr>
          <p:nvPr>
            <p:ph idx="1"/>
          </p:nvPr>
        </p:nvPicPr>
        <p:blipFill rotWithShape="1">
          <a:blip r:embed="rId3"/>
          <a:srcRect t="4192" b="3804"/>
          <a:stretch/>
        </p:blipFill>
        <p:spPr>
          <a:xfrm>
            <a:off x="2493097" y="2530147"/>
            <a:ext cx="4157869" cy="4235571"/>
          </a:xfrm>
          <a:prstGeom prst="rect">
            <a:avLst/>
          </a:prstGeom>
        </p:spPr>
      </p:pic>
      <p:pic>
        <p:nvPicPr>
          <p:cNvPr id="9" name="Picture 8">
            <a:extLst>
              <a:ext uri="{FF2B5EF4-FFF2-40B4-BE49-F238E27FC236}">
                <a16:creationId xmlns:a16="http://schemas.microsoft.com/office/drawing/2014/main" id="{58AB2856-EA35-47A4-8737-2128255E69B9}"/>
              </a:ext>
            </a:extLst>
          </p:cNvPr>
          <p:cNvPicPr>
            <a:picLocks noChangeAspect="1"/>
          </p:cNvPicPr>
          <p:nvPr/>
        </p:nvPicPr>
        <p:blipFill>
          <a:blip r:embed="rId4"/>
          <a:stretch>
            <a:fillRect/>
          </a:stretch>
        </p:blipFill>
        <p:spPr>
          <a:xfrm>
            <a:off x="6780362" y="92281"/>
            <a:ext cx="5299494" cy="6673437"/>
          </a:xfrm>
          <a:prstGeom prst="rect">
            <a:avLst/>
          </a:prstGeom>
        </p:spPr>
      </p:pic>
      <p:pic>
        <p:nvPicPr>
          <p:cNvPr id="7" name="Picture 6">
            <a:extLst>
              <a:ext uri="{FF2B5EF4-FFF2-40B4-BE49-F238E27FC236}">
                <a16:creationId xmlns:a16="http://schemas.microsoft.com/office/drawing/2014/main" id="{41246D50-8CD3-4AB5-9256-C6FE3F1918C6}"/>
              </a:ext>
            </a:extLst>
          </p:cNvPr>
          <p:cNvPicPr>
            <a:picLocks noChangeAspect="1"/>
          </p:cNvPicPr>
          <p:nvPr/>
        </p:nvPicPr>
        <p:blipFill>
          <a:blip r:embed="rId5"/>
          <a:stretch>
            <a:fillRect/>
          </a:stretch>
        </p:blipFill>
        <p:spPr>
          <a:xfrm>
            <a:off x="241540" y="1595020"/>
            <a:ext cx="2790993" cy="858231"/>
          </a:xfrm>
          <a:prstGeom prst="rect">
            <a:avLst/>
          </a:prstGeom>
        </p:spPr>
      </p:pic>
    </p:spTree>
    <p:extLst>
      <p:ext uri="{BB962C8B-B14F-4D97-AF65-F5344CB8AC3E}">
        <p14:creationId xmlns:p14="http://schemas.microsoft.com/office/powerpoint/2010/main" val="1483277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8D4510D4-7E6B-4406-A202-B5985CE09123}"/>
              </a:ext>
            </a:extLst>
          </p:cNvPr>
          <p:cNvSpPr txBox="1">
            <a:spLocks/>
          </p:cNvSpPr>
          <p:nvPr/>
        </p:nvSpPr>
        <p:spPr>
          <a:xfrm>
            <a:off x="166840" y="1742536"/>
            <a:ext cx="3012821" cy="4114801"/>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GB" sz="2400" dirty="0"/>
              <a:t>Reading Surveys</a:t>
            </a:r>
          </a:p>
          <a:p>
            <a:r>
              <a:rPr lang="en-GB" sz="2400" dirty="0"/>
              <a:t>Reading Rivers</a:t>
            </a:r>
          </a:p>
          <a:p>
            <a:r>
              <a:rPr lang="en-GB" sz="2400" dirty="0"/>
              <a:t>Book Journaling</a:t>
            </a:r>
          </a:p>
          <a:p>
            <a:r>
              <a:rPr lang="en-GB" sz="2400" dirty="0"/>
              <a:t>2 minute book club</a:t>
            </a:r>
          </a:p>
        </p:txBody>
      </p:sp>
      <p:pic>
        <p:nvPicPr>
          <p:cNvPr id="9" name="Content Placeholder 4">
            <a:extLst>
              <a:ext uri="{FF2B5EF4-FFF2-40B4-BE49-F238E27FC236}">
                <a16:creationId xmlns:a16="http://schemas.microsoft.com/office/drawing/2014/main" id="{007E3522-E4C1-4493-A88C-3E3226BD10AB}"/>
              </a:ext>
            </a:extLst>
          </p:cNvPr>
          <p:cNvPicPr>
            <a:picLocks noGrp="1" noChangeAspect="1"/>
          </p:cNvPicPr>
          <p:nvPr>
            <p:ph idx="1"/>
          </p:nvPr>
        </p:nvPicPr>
        <p:blipFill rotWithShape="1">
          <a:blip r:embed="rId2"/>
          <a:srcRect t="4482" b="68723"/>
          <a:stretch/>
        </p:blipFill>
        <p:spPr>
          <a:xfrm>
            <a:off x="166840" y="103517"/>
            <a:ext cx="4157869" cy="1233578"/>
          </a:xfrm>
          <a:prstGeom prst="rect">
            <a:avLst/>
          </a:prstGeom>
        </p:spPr>
      </p:pic>
      <p:pic>
        <p:nvPicPr>
          <p:cNvPr id="10" name="Picture 9" descr="Reading Rivers - Reading for Pleasure">
            <a:extLst>
              <a:ext uri="{FF2B5EF4-FFF2-40B4-BE49-F238E27FC236}">
                <a16:creationId xmlns:a16="http://schemas.microsoft.com/office/drawing/2014/main" id="{402FD855-8A42-4CE0-8F46-77CFEAD0EE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3200" y="1856845"/>
            <a:ext cx="4306303" cy="3144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DB3A3A91-1016-4E00-BE07-69574203D712}"/>
              </a:ext>
            </a:extLst>
          </p:cNvPr>
          <p:cNvPicPr>
            <a:picLocks noChangeAspect="1"/>
          </p:cNvPicPr>
          <p:nvPr/>
        </p:nvPicPr>
        <p:blipFill>
          <a:blip r:embed="rId4"/>
          <a:stretch>
            <a:fillRect/>
          </a:stretch>
        </p:blipFill>
        <p:spPr>
          <a:xfrm rot="5400000">
            <a:off x="7278488" y="735276"/>
            <a:ext cx="5215411" cy="4306303"/>
          </a:xfrm>
          <a:prstGeom prst="rect">
            <a:avLst/>
          </a:prstGeom>
        </p:spPr>
      </p:pic>
      <p:pic>
        <p:nvPicPr>
          <p:cNvPr id="12" name="Picture 11">
            <a:extLst>
              <a:ext uri="{FF2B5EF4-FFF2-40B4-BE49-F238E27FC236}">
                <a16:creationId xmlns:a16="http://schemas.microsoft.com/office/drawing/2014/main" id="{2E5B5060-69EF-4499-A7F8-70E322F5D49F}"/>
              </a:ext>
            </a:extLst>
          </p:cNvPr>
          <p:cNvPicPr>
            <a:picLocks noChangeAspect="1"/>
          </p:cNvPicPr>
          <p:nvPr/>
        </p:nvPicPr>
        <p:blipFill>
          <a:blip r:embed="rId5"/>
          <a:stretch>
            <a:fillRect/>
          </a:stretch>
        </p:blipFill>
        <p:spPr>
          <a:xfrm>
            <a:off x="690304" y="5239888"/>
            <a:ext cx="6919199" cy="1447500"/>
          </a:xfrm>
          <a:prstGeom prst="rect">
            <a:avLst/>
          </a:prstGeom>
        </p:spPr>
      </p:pic>
    </p:spTree>
    <p:extLst>
      <p:ext uri="{BB962C8B-B14F-4D97-AF65-F5344CB8AC3E}">
        <p14:creationId xmlns:p14="http://schemas.microsoft.com/office/powerpoint/2010/main" val="3150054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6C67ADF9-80E0-4147-BDF8-9E2231DFBB3B}"/>
              </a:ext>
            </a:extLst>
          </p:cNvPr>
          <p:cNvPicPr>
            <a:picLocks noChangeAspect="1"/>
          </p:cNvPicPr>
          <p:nvPr/>
        </p:nvPicPr>
        <p:blipFill rotWithShape="1">
          <a:blip r:embed="rId2"/>
          <a:srcRect t="30931" b="28510"/>
          <a:stretch/>
        </p:blipFill>
        <p:spPr>
          <a:xfrm>
            <a:off x="163965" y="148526"/>
            <a:ext cx="4157869" cy="1867206"/>
          </a:xfrm>
          <a:prstGeom prst="rect">
            <a:avLst/>
          </a:prstGeom>
        </p:spPr>
      </p:pic>
      <p:sp>
        <p:nvSpPr>
          <p:cNvPr id="5" name="Content Placeholder 2">
            <a:extLst>
              <a:ext uri="{FF2B5EF4-FFF2-40B4-BE49-F238E27FC236}">
                <a16:creationId xmlns:a16="http://schemas.microsoft.com/office/drawing/2014/main" id="{6CAE5663-5F70-435F-89BA-ACD4ECB14F60}"/>
              </a:ext>
            </a:extLst>
          </p:cNvPr>
          <p:cNvSpPr txBox="1">
            <a:spLocks/>
          </p:cNvSpPr>
          <p:nvPr/>
        </p:nvSpPr>
        <p:spPr>
          <a:xfrm>
            <a:off x="166839" y="2165230"/>
            <a:ext cx="4840589" cy="3692107"/>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GB" sz="2400" dirty="0"/>
              <a:t>New bookshelves</a:t>
            </a:r>
          </a:p>
          <a:p>
            <a:r>
              <a:rPr lang="en-GB" sz="2400" dirty="0"/>
              <a:t>Reading Quest</a:t>
            </a:r>
          </a:p>
          <a:p>
            <a:r>
              <a:rPr lang="en-GB" sz="2400" dirty="0"/>
              <a:t>Protected reading aloud time</a:t>
            </a:r>
          </a:p>
          <a:p>
            <a:r>
              <a:rPr lang="en-GB" sz="2400" dirty="0"/>
              <a:t>Time for book journaling and informal book talk</a:t>
            </a:r>
          </a:p>
          <a:p>
            <a:r>
              <a:rPr lang="en-GB" sz="2400" dirty="0"/>
              <a:t>Promote and reward reading at home</a:t>
            </a:r>
          </a:p>
        </p:txBody>
      </p:sp>
      <p:pic>
        <p:nvPicPr>
          <p:cNvPr id="6" name="Picture 5">
            <a:extLst>
              <a:ext uri="{FF2B5EF4-FFF2-40B4-BE49-F238E27FC236}">
                <a16:creationId xmlns:a16="http://schemas.microsoft.com/office/drawing/2014/main" id="{17C81310-7188-4100-BFBA-A633FB1061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5142" y="148526"/>
            <a:ext cx="4205869" cy="3154402"/>
          </a:xfrm>
          <a:prstGeom prst="rect">
            <a:avLst/>
          </a:prstGeom>
        </p:spPr>
      </p:pic>
      <p:pic>
        <p:nvPicPr>
          <p:cNvPr id="7" name="Content Placeholder 4">
            <a:extLst>
              <a:ext uri="{FF2B5EF4-FFF2-40B4-BE49-F238E27FC236}">
                <a16:creationId xmlns:a16="http://schemas.microsoft.com/office/drawing/2014/main" id="{630A698A-E33A-4BB6-852E-5F31C2870B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5142" y="3555072"/>
            <a:ext cx="4205869" cy="3154402"/>
          </a:xfrm>
          <a:prstGeom prst="rect">
            <a:avLst/>
          </a:prstGeom>
        </p:spPr>
      </p:pic>
      <p:pic>
        <p:nvPicPr>
          <p:cNvPr id="8" name="Content Placeholder 10" descr="Year 6 booklet - Word">
            <a:extLst>
              <a:ext uri="{FF2B5EF4-FFF2-40B4-BE49-F238E27FC236}">
                <a16:creationId xmlns:a16="http://schemas.microsoft.com/office/drawing/2014/main" id="{AA1B6BC5-2F4F-48BE-9206-7BF03014D3ED}"/>
              </a:ext>
            </a:extLst>
          </p:cNvPr>
          <p:cNvPicPr>
            <a:picLocks noGrp="1" noChangeAspect="1"/>
          </p:cNvPicPr>
          <p:nvPr>
            <p:ph idx="1"/>
          </p:nvPr>
        </p:nvPicPr>
        <p:blipFill rotWithShape="1">
          <a:blip r:embed="rId5">
            <a:extLst>
              <a:ext uri="{28A0092B-C50C-407E-A947-70E740481C1C}">
                <a14:useLocalDpi xmlns:a14="http://schemas.microsoft.com/office/drawing/2010/main" val="0"/>
              </a:ext>
            </a:extLst>
          </a:blip>
          <a:srcRect l="47898" t="27431" r="36144" b="8128"/>
          <a:stretch/>
        </p:blipFill>
        <p:spPr>
          <a:xfrm>
            <a:off x="5346999" y="195676"/>
            <a:ext cx="2238497" cy="6466648"/>
          </a:xfrm>
        </p:spPr>
      </p:pic>
    </p:spTree>
    <p:extLst>
      <p:ext uri="{BB962C8B-B14F-4D97-AF65-F5344CB8AC3E}">
        <p14:creationId xmlns:p14="http://schemas.microsoft.com/office/powerpoint/2010/main" val="4140320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15A635-AFFF-4EDD-824E-DE75593FB9CE}"/>
              </a:ext>
            </a:extLst>
          </p:cNvPr>
          <p:cNvPicPr>
            <a:picLocks noChangeAspect="1"/>
          </p:cNvPicPr>
          <p:nvPr/>
        </p:nvPicPr>
        <p:blipFill>
          <a:blip r:embed="rId2"/>
          <a:stretch>
            <a:fillRect/>
          </a:stretch>
        </p:blipFill>
        <p:spPr>
          <a:xfrm>
            <a:off x="270842" y="155358"/>
            <a:ext cx="11650316" cy="6547284"/>
          </a:xfrm>
          <a:prstGeom prst="rect">
            <a:avLst/>
          </a:prstGeom>
        </p:spPr>
      </p:pic>
    </p:spTree>
    <p:extLst>
      <p:ext uri="{BB962C8B-B14F-4D97-AF65-F5344CB8AC3E}">
        <p14:creationId xmlns:p14="http://schemas.microsoft.com/office/powerpoint/2010/main" val="19910643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347399" y="1118585"/>
            <a:ext cx="6303568" cy="4816389"/>
          </a:xfrm>
        </p:spPr>
        <p:txBody>
          <a:bodyPr>
            <a:normAutofit/>
          </a:bodyPr>
          <a:lstStyle/>
          <a:p>
            <a:r>
              <a:rPr lang="en-GB" sz="2400" dirty="0"/>
              <a:t>Make reading visible; have books available in your home and let your child see you reading. Children need to see that reading is something adults do too.</a:t>
            </a:r>
          </a:p>
          <a:p>
            <a:endParaRPr lang="en-GB" sz="2400" dirty="0"/>
          </a:p>
          <a:p>
            <a:r>
              <a:rPr lang="en-GB" sz="2400" dirty="0"/>
              <a:t>Respect children’s reading choices. They may have their colour-banded book to read, but we also encourage them to read anything and everything that interests them.</a:t>
            </a:r>
          </a:p>
        </p:txBody>
      </p:sp>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707886"/>
          </a:xfrm>
          <a:prstGeom prst="rect">
            <a:avLst/>
          </a:prstGeom>
          <a:noFill/>
        </p:spPr>
        <p:txBody>
          <a:bodyPr wrap="square" rtlCol="0">
            <a:spAutoFit/>
          </a:bodyPr>
          <a:lstStyle/>
          <a:p>
            <a:r>
              <a:rPr lang="en-GB" sz="4000" dirty="0">
                <a:solidFill>
                  <a:schemeClr val="accent1"/>
                </a:solidFill>
              </a:rPr>
              <a:t>How families can support</a:t>
            </a:r>
          </a:p>
        </p:txBody>
      </p:sp>
      <p:pic>
        <p:nvPicPr>
          <p:cNvPr id="1026" name="Picture 2" descr="About Reading Together | Reading Together">
            <a:extLst>
              <a:ext uri="{FF2B5EF4-FFF2-40B4-BE49-F238E27FC236}">
                <a16:creationId xmlns:a16="http://schemas.microsoft.com/office/drawing/2014/main" id="{85104226-2110-457C-9FB0-BD5D0F2A4D7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827" r="6256"/>
          <a:stretch/>
        </p:blipFill>
        <p:spPr bwMode="auto">
          <a:xfrm>
            <a:off x="6650966" y="1403093"/>
            <a:ext cx="5195454" cy="3795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785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347399" y="1118585"/>
            <a:ext cx="6303568" cy="4816389"/>
          </a:xfrm>
        </p:spPr>
        <p:txBody>
          <a:bodyPr>
            <a:normAutofit/>
          </a:bodyPr>
          <a:lstStyle/>
          <a:p>
            <a:r>
              <a:rPr lang="en-GB" sz="2400" dirty="0"/>
              <a:t>Visit the library and make use of free reading apps like Libby and </a:t>
            </a:r>
            <a:r>
              <a:rPr lang="en-GB" sz="2400" dirty="0" err="1"/>
              <a:t>BorrowBox</a:t>
            </a:r>
            <a:endParaRPr lang="en-GB" sz="2400" dirty="0"/>
          </a:p>
          <a:p>
            <a:endParaRPr lang="en-GB" sz="2400" dirty="0"/>
          </a:p>
          <a:p>
            <a:r>
              <a:rPr lang="en-GB" sz="2400" dirty="0"/>
              <a:t>Re-read familiar and favourite books</a:t>
            </a:r>
          </a:p>
          <a:p>
            <a:endParaRPr lang="en-GB" sz="2400" dirty="0"/>
          </a:p>
          <a:p>
            <a:r>
              <a:rPr lang="en-GB" sz="2400" dirty="0"/>
              <a:t>Try to avoid making reading feel like a punishment or a chore</a:t>
            </a:r>
          </a:p>
        </p:txBody>
      </p:sp>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707886"/>
          </a:xfrm>
          <a:prstGeom prst="rect">
            <a:avLst/>
          </a:prstGeom>
          <a:noFill/>
        </p:spPr>
        <p:txBody>
          <a:bodyPr wrap="square" rtlCol="0">
            <a:spAutoFit/>
          </a:bodyPr>
          <a:lstStyle/>
          <a:p>
            <a:r>
              <a:rPr lang="en-GB" sz="4000" dirty="0">
                <a:solidFill>
                  <a:schemeClr val="accent1"/>
                </a:solidFill>
              </a:rPr>
              <a:t>How families can support</a:t>
            </a:r>
          </a:p>
        </p:txBody>
      </p:sp>
      <p:pic>
        <p:nvPicPr>
          <p:cNvPr id="6146" name="Picture 2" descr="Libby Website Assets – OverDrive Resource Center">
            <a:extLst>
              <a:ext uri="{FF2B5EF4-FFF2-40B4-BE49-F238E27FC236}">
                <a16:creationId xmlns:a16="http://schemas.microsoft.com/office/drawing/2014/main" id="{10E2B94C-8ACC-4419-A959-0FD900924D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0133" y="375635"/>
            <a:ext cx="4074468" cy="197396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eBooks and eAudiobooks - Libraries">
            <a:extLst>
              <a:ext uri="{FF2B5EF4-FFF2-40B4-BE49-F238E27FC236}">
                <a16:creationId xmlns:a16="http://schemas.microsoft.com/office/drawing/2014/main" id="{A84C5A69-E5D1-4F48-82B3-453B34E26B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0133" y="2626406"/>
            <a:ext cx="4074468" cy="1470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1714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347399" y="1118585"/>
            <a:ext cx="5051915" cy="4816389"/>
          </a:xfrm>
        </p:spPr>
        <p:txBody>
          <a:bodyPr>
            <a:normAutofit/>
          </a:bodyPr>
          <a:lstStyle/>
          <a:p>
            <a:r>
              <a:rPr lang="en-GB" sz="2400" dirty="0"/>
              <a:t>Make time to listen to them read – even when they are fluent.</a:t>
            </a:r>
          </a:p>
          <a:p>
            <a:endParaRPr lang="en-GB" sz="2400" dirty="0"/>
          </a:p>
          <a:p>
            <a:r>
              <a:rPr lang="en-GB" sz="2400" dirty="0"/>
              <a:t>Talk to them about their reading, ask open-ended questions and make connections with children’s own lives and interests.</a:t>
            </a:r>
          </a:p>
          <a:p>
            <a:endParaRPr lang="en-GB" sz="2400" dirty="0"/>
          </a:p>
          <a:p>
            <a:r>
              <a:rPr lang="en-GB" sz="2400" dirty="0"/>
              <a:t>Read aloud to them.</a:t>
            </a:r>
          </a:p>
        </p:txBody>
      </p:sp>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707886"/>
          </a:xfrm>
          <a:prstGeom prst="rect">
            <a:avLst/>
          </a:prstGeom>
          <a:noFill/>
        </p:spPr>
        <p:txBody>
          <a:bodyPr wrap="square" rtlCol="0">
            <a:spAutoFit/>
          </a:bodyPr>
          <a:lstStyle/>
          <a:p>
            <a:r>
              <a:rPr lang="en-GB" sz="4000" dirty="0">
                <a:solidFill>
                  <a:schemeClr val="accent1"/>
                </a:solidFill>
              </a:rPr>
              <a:t>How families can support</a:t>
            </a:r>
          </a:p>
        </p:txBody>
      </p:sp>
      <p:pic>
        <p:nvPicPr>
          <p:cNvPr id="6" name="Picture 5">
            <a:extLst>
              <a:ext uri="{FF2B5EF4-FFF2-40B4-BE49-F238E27FC236}">
                <a16:creationId xmlns:a16="http://schemas.microsoft.com/office/drawing/2014/main" id="{4112FCC3-F25C-43FA-8DC2-3640892C8C1D}"/>
              </a:ext>
            </a:extLst>
          </p:cNvPr>
          <p:cNvPicPr>
            <a:picLocks noChangeAspect="1"/>
          </p:cNvPicPr>
          <p:nvPr/>
        </p:nvPicPr>
        <p:blipFill>
          <a:blip r:embed="rId2"/>
          <a:stretch>
            <a:fillRect/>
          </a:stretch>
        </p:blipFill>
        <p:spPr>
          <a:xfrm>
            <a:off x="5905591" y="3918857"/>
            <a:ext cx="5939010" cy="2618273"/>
          </a:xfrm>
          <a:prstGeom prst="rect">
            <a:avLst/>
          </a:prstGeom>
        </p:spPr>
      </p:pic>
      <p:pic>
        <p:nvPicPr>
          <p:cNvPr id="7" name="Picture 6">
            <a:extLst>
              <a:ext uri="{FF2B5EF4-FFF2-40B4-BE49-F238E27FC236}">
                <a16:creationId xmlns:a16="http://schemas.microsoft.com/office/drawing/2014/main" id="{C2C8AA39-C735-42E7-B433-611FE9ED19FA}"/>
              </a:ext>
            </a:extLst>
          </p:cNvPr>
          <p:cNvPicPr>
            <a:picLocks noChangeAspect="1"/>
          </p:cNvPicPr>
          <p:nvPr/>
        </p:nvPicPr>
        <p:blipFill>
          <a:blip r:embed="rId3"/>
          <a:stretch>
            <a:fillRect/>
          </a:stretch>
        </p:blipFill>
        <p:spPr>
          <a:xfrm>
            <a:off x="9245096" y="320870"/>
            <a:ext cx="2599505" cy="3407011"/>
          </a:xfrm>
          <a:prstGeom prst="rect">
            <a:avLst/>
          </a:prstGeom>
        </p:spPr>
      </p:pic>
    </p:spTree>
    <p:extLst>
      <p:ext uri="{BB962C8B-B14F-4D97-AF65-F5344CB8AC3E}">
        <p14:creationId xmlns:p14="http://schemas.microsoft.com/office/powerpoint/2010/main" val="24733266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707886"/>
          </a:xfrm>
          <a:prstGeom prst="rect">
            <a:avLst/>
          </a:prstGeom>
          <a:noFill/>
        </p:spPr>
        <p:txBody>
          <a:bodyPr wrap="square" rtlCol="0">
            <a:spAutoFit/>
          </a:bodyPr>
          <a:lstStyle/>
          <a:p>
            <a:r>
              <a:rPr lang="en-GB" sz="4000" dirty="0">
                <a:solidFill>
                  <a:schemeClr val="accent1"/>
                </a:solidFill>
              </a:rPr>
              <a:t>How families can support</a:t>
            </a:r>
          </a:p>
        </p:txBody>
      </p:sp>
      <p:pic>
        <p:nvPicPr>
          <p:cNvPr id="7" name="Picture 6">
            <a:hlinkClick r:id="rId2"/>
            <a:extLst>
              <a:ext uri="{FF2B5EF4-FFF2-40B4-BE49-F238E27FC236}">
                <a16:creationId xmlns:a16="http://schemas.microsoft.com/office/drawing/2014/main" id="{81C14936-D2AB-4DD5-8DAA-30AAD2E5B808}"/>
              </a:ext>
            </a:extLst>
          </p:cNvPr>
          <p:cNvPicPr>
            <a:picLocks noChangeAspect="1"/>
          </p:cNvPicPr>
          <p:nvPr/>
        </p:nvPicPr>
        <p:blipFill>
          <a:blip r:embed="rId3"/>
          <a:stretch>
            <a:fillRect/>
          </a:stretch>
        </p:blipFill>
        <p:spPr>
          <a:xfrm>
            <a:off x="1001486" y="1078412"/>
            <a:ext cx="9942286" cy="5589806"/>
          </a:xfrm>
          <a:prstGeom prst="rect">
            <a:avLst/>
          </a:prstGeom>
        </p:spPr>
      </p:pic>
      <p:sp>
        <p:nvSpPr>
          <p:cNvPr id="8" name="TextBox 7">
            <a:extLst>
              <a:ext uri="{FF2B5EF4-FFF2-40B4-BE49-F238E27FC236}">
                <a16:creationId xmlns:a16="http://schemas.microsoft.com/office/drawing/2014/main" id="{78B9BF66-1409-4912-9B72-9817B1E20F42}"/>
              </a:ext>
            </a:extLst>
          </p:cNvPr>
          <p:cNvSpPr txBox="1"/>
          <p:nvPr/>
        </p:nvSpPr>
        <p:spPr>
          <a:xfrm>
            <a:off x="11059885" y="1219200"/>
            <a:ext cx="856343" cy="369332"/>
          </a:xfrm>
          <a:prstGeom prst="rect">
            <a:avLst/>
          </a:prstGeom>
          <a:noFill/>
        </p:spPr>
        <p:txBody>
          <a:bodyPr wrap="square" rtlCol="0">
            <a:spAutoFit/>
          </a:bodyPr>
          <a:lstStyle/>
          <a:p>
            <a:r>
              <a:rPr lang="en-GB" dirty="0"/>
              <a:t>Video</a:t>
            </a:r>
          </a:p>
        </p:txBody>
      </p:sp>
    </p:spTree>
    <p:extLst>
      <p:ext uri="{BB962C8B-B14F-4D97-AF65-F5344CB8AC3E}">
        <p14:creationId xmlns:p14="http://schemas.microsoft.com/office/powerpoint/2010/main" val="2174009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DCF304-44BD-451F-8EC4-E02FD962B86E}"/>
              </a:ext>
            </a:extLst>
          </p:cNvPr>
          <p:cNvPicPr>
            <a:picLocks noChangeAspect="1"/>
          </p:cNvPicPr>
          <p:nvPr/>
        </p:nvPicPr>
        <p:blipFill>
          <a:blip r:embed="rId2"/>
          <a:stretch>
            <a:fillRect/>
          </a:stretch>
        </p:blipFill>
        <p:spPr>
          <a:xfrm>
            <a:off x="321156" y="286005"/>
            <a:ext cx="4034943" cy="5941869"/>
          </a:xfrm>
          <a:prstGeom prst="rect">
            <a:avLst/>
          </a:prstGeom>
        </p:spPr>
      </p:pic>
      <p:graphicFrame>
        <p:nvGraphicFramePr>
          <p:cNvPr id="5" name="Table 4">
            <a:extLst>
              <a:ext uri="{FF2B5EF4-FFF2-40B4-BE49-F238E27FC236}">
                <a16:creationId xmlns:a16="http://schemas.microsoft.com/office/drawing/2014/main" id="{BA2A23D3-A84F-43C9-B3CF-A1C73377BEB6}"/>
              </a:ext>
            </a:extLst>
          </p:cNvPr>
          <p:cNvGraphicFramePr>
            <a:graphicFrameLocks noGrp="1"/>
          </p:cNvGraphicFramePr>
          <p:nvPr>
            <p:extLst>
              <p:ext uri="{D42A27DB-BD31-4B8C-83A1-F6EECF244321}">
                <p14:modId xmlns:p14="http://schemas.microsoft.com/office/powerpoint/2010/main" val="1578606776"/>
              </p:ext>
            </p:extLst>
          </p:nvPr>
        </p:nvGraphicFramePr>
        <p:xfrm>
          <a:off x="4597400" y="185277"/>
          <a:ext cx="7273444" cy="6534837"/>
        </p:xfrm>
        <a:graphic>
          <a:graphicData uri="http://schemas.openxmlformats.org/drawingml/2006/table">
            <a:tbl>
              <a:tblPr>
                <a:tableStyleId>{35758FB7-9AC5-4552-8A53-C91805E547FA}</a:tableStyleId>
              </a:tblPr>
              <a:tblGrid>
                <a:gridCol w="3552361">
                  <a:extLst>
                    <a:ext uri="{9D8B030D-6E8A-4147-A177-3AD203B41FA5}">
                      <a16:colId xmlns:a16="http://schemas.microsoft.com/office/drawing/2014/main" val="4216875875"/>
                    </a:ext>
                  </a:extLst>
                </a:gridCol>
                <a:gridCol w="3721083">
                  <a:extLst>
                    <a:ext uri="{9D8B030D-6E8A-4147-A177-3AD203B41FA5}">
                      <a16:colId xmlns:a16="http://schemas.microsoft.com/office/drawing/2014/main" val="3394946733"/>
                    </a:ext>
                  </a:extLst>
                </a:gridCol>
              </a:tblGrid>
              <a:tr h="361151">
                <a:tc>
                  <a:txBody>
                    <a:bodyPr/>
                    <a:lstStyle/>
                    <a:p>
                      <a:pPr marR="0" indent="0" algn="ctr" rtl="0">
                        <a:lnSpc>
                          <a:spcPct val="119000"/>
                        </a:lnSpc>
                        <a:spcBef>
                          <a:spcPts val="0"/>
                        </a:spcBef>
                        <a:spcAft>
                          <a:spcPts val="0"/>
                        </a:spcAft>
                      </a:pPr>
                      <a:r>
                        <a:rPr lang="en-GB" sz="1100" b="1" kern="1400" dirty="0">
                          <a:ln>
                            <a:noFill/>
                          </a:ln>
                          <a:effectLst/>
                        </a:rPr>
                        <a:t>Year 2 children are expected to:</a:t>
                      </a:r>
                      <a:endParaRPr lang="en-GB" sz="1050" b="1" kern="1400" dirty="0">
                        <a:ln>
                          <a:noFill/>
                        </a:ln>
                        <a:solidFill>
                          <a:srgbClr val="000000"/>
                        </a:solidFill>
                        <a:effectLst/>
                        <a:latin typeface="Calibri" panose="020F0502020204030204" pitchFamily="34" charset="0"/>
                      </a:endParaRPr>
                    </a:p>
                  </a:txBody>
                  <a:tcPr marL="32904" marR="32904" marT="0" marB="0" anchor="ctr"/>
                </a:tc>
                <a:tc>
                  <a:txBody>
                    <a:bodyPr/>
                    <a:lstStyle/>
                    <a:p>
                      <a:pPr marR="0" indent="0" algn="ctr" rtl="0">
                        <a:lnSpc>
                          <a:spcPct val="119000"/>
                        </a:lnSpc>
                        <a:spcBef>
                          <a:spcPts val="0"/>
                        </a:spcBef>
                        <a:spcAft>
                          <a:spcPts val="0"/>
                        </a:spcAft>
                      </a:pPr>
                      <a:r>
                        <a:rPr lang="en-GB" sz="1100" b="1" kern="1400" dirty="0">
                          <a:ln>
                            <a:noFill/>
                          </a:ln>
                          <a:effectLst/>
                        </a:rPr>
                        <a:t>To support this, you could say:</a:t>
                      </a:r>
                      <a:endParaRPr lang="en-GB" sz="1050" b="1"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594226514"/>
                  </a:ext>
                </a:extLst>
              </a:tr>
              <a:tr h="622609">
                <a:tc>
                  <a:txBody>
                    <a:bodyPr/>
                    <a:lstStyle/>
                    <a:p>
                      <a:pPr marR="0" indent="0" algn="l" rtl="0">
                        <a:lnSpc>
                          <a:spcPct val="119000"/>
                        </a:lnSpc>
                        <a:spcBef>
                          <a:spcPts val="0"/>
                        </a:spcBef>
                        <a:spcAft>
                          <a:spcPts val="0"/>
                        </a:spcAft>
                      </a:pPr>
                      <a:r>
                        <a:rPr lang="en-GB" sz="1050" kern="1400" dirty="0">
                          <a:ln>
                            <a:noFill/>
                          </a:ln>
                          <a:effectLst/>
                        </a:rPr>
                        <a:t>Continue to apply phonic knowledge and skills as the route to decode words until automatic decoding has been embedded and is fluent</a:t>
                      </a:r>
                      <a:endParaRPr lang="en-GB" sz="1050" kern="1400" dirty="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Can you sound it out?</a:t>
                      </a:r>
                    </a:p>
                    <a:p>
                      <a:pPr marR="0" indent="0" algn="l" rtl="0">
                        <a:lnSpc>
                          <a:spcPct val="119000"/>
                        </a:lnSpc>
                        <a:spcBef>
                          <a:spcPts val="0"/>
                        </a:spcBef>
                        <a:spcAft>
                          <a:spcPts val="0"/>
                        </a:spcAft>
                      </a:pPr>
                      <a:r>
                        <a:rPr lang="en-GB" sz="1050" kern="1400" dirty="0">
                          <a:ln>
                            <a:noFill/>
                          </a:ln>
                          <a:effectLst/>
                        </a:rPr>
                        <a:t> </a:t>
                      </a:r>
                    </a:p>
                    <a:p>
                      <a:pPr marR="0" indent="0" algn="l" rtl="0">
                        <a:lnSpc>
                          <a:spcPct val="119000"/>
                        </a:lnSpc>
                        <a:spcBef>
                          <a:spcPts val="0"/>
                        </a:spcBef>
                        <a:spcAft>
                          <a:spcPts val="0"/>
                        </a:spcAft>
                      </a:pPr>
                      <a:r>
                        <a:rPr lang="en-GB" sz="1050" kern="1400" dirty="0">
                          <a:ln>
                            <a:noFill/>
                          </a:ln>
                          <a:effectLst/>
                        </a:rPr>
                        <a:t>Which sounds do you know?</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3375288376"/>
                  </a:ext>
                </a:extLst>
              </a:tr>
              <a:tr h="455389">
                <a:tc>
                  <a:txBody>
                    <a:bodyPr/>
                    <a:lstStyle/>
                    <a:p>
                      <a:pPr marR="0" indent="0" algn="l" rtl="0">
                        <a:lnSpc>
                          <a:spcPct val="119000"/>
                        </a:lnSpc>
                        <a:spcBef>
                          <a:spcPts val="0"/>
                        </a:spcBef>
                        <a:spcAft>
                          <a:spcPts val="0"/>
                        </a:spcAft>
                      </a:pPr>
                      <a:r>
                        <a:rPr lang="en-GB" sz="1050" kern="1400" dirty="0">
                          <a:ln>
                            <a:noFill/>
                          </a:ln>
                          <a:effectLst/>
                        </a:rPr>
                        <a:t>Read familiar words quickly without needing to sound them out</a:t>
                      </a:r>
                      <a:endParaRPr lang="en-GB" sz="1050" kern="1400" dirty="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a:ln>
                            <a:noFill/>
                          </a:ln>
                          <a:effectLst/>
                        </a:rPr>
                        <a:t>Can you find the word … quicker than me?</a:t>
                      </a:r>
                    </a:p>
                    <a:p>
                      <a:pPr marR="0" indent="0" algn="l" rtl="0">
                        <a:lnSpc>
                          <a:spcPct val="119000"/>
                        </a:lnSpc>
                        <a:spcBef>
                          <a:spcPts val="0"/>
                        </a:spcBef>
                        <a:spcAft>
                          <a:spcPts val="0"/>
                        </a:spcAft>
                      </a:pPr>
                      <a:r>
                        <a:rPr lang="en-GB" sz="1050" kern="1400">
                          <a:ln>
                            <a:noFill/>
                          </a:ln>
                          <a:effectLst/>
                        </a:rPr>
                        <a:t> </a:t>
                      </a:r>
                      <a:endParaRPr lang="en-GB" sz="1050" kern="140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903924856"/>
                  </a:ext>
                </a:extLst>
              </a:tr>
              <a:tr h="391888">
                <a:tc>
                  <a:txBody>
                    <a:bodyPr/>
                    <a:lstStyle/>
                    <a:p>
                      <a:pPr marR="0" indent="0" algn="l" rtl="0">
                        <a:lnSpc>
                          <a:spcPct val="119000"/>
                        </a:lnSpc>
                        <a:spcBef>
                          <a:spcPts val="0"/>
                        </a:spcBef>
                        <a:spcAft>
                          <a:spcPts val="0"/>
                        </a:spcAft>
                      </a:pPr>
                      <a:r>
                        <a:rPr lang="en-GB" sz="1050" kern="1400">
                          <a:ln>
                            <a:noFill/>
                          </a:ln>
                          <a:effectLst/>
                        </a:rPr>
                        <a:t>Read words containing common suffixes</a:t>
                      </a:r>
                      <a:endParaRPr lang="en-GB" sz="1050" kern="140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a:ln>
                            <a:noFill/>
                          </a:ln>
                          <a:effectLst/>
                        </a:rPr>
                        <a:t>Can you put your finger on a word that ends in the suffix –less?</a:t>
                      </a:r>
                      <a:endParaRPr lang="en-GB" sz="1050" kern="140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1457354186"/>
                  </a:ext>
                </a:extLst>
              </a:tr>
              <a:tr h="391888">
                <a:tc>
                  <a:txBody>
                    <a:bodyPr/>
                    <a:lstStyle/>
                    <a:p>
                      <a:pPr marR="0" indent="0" algn="l" rtl="0">
                        <a:lnSpc>
                          <a:spcPct val="119000"/>
                        </a:lnSpc>
                        <a:spcBef>
                          <a:spcPts val="0"/>
                        </a:spcBef>
                        <a:spcAft>
                          <a:spcPts val="0"/>
                        </a:spcAft>
                      </a:pPr>
                      <a:r>
                        <a:rPr lang="en-GB" sz="1050" kern="1400" dirty="0">
                          <a:ln>
                            <a:noFill/>
                          </a:ln>
                          <a:effectLst/>
                        </a:rPr>
                        <a:t>Self correct when they have read a sentence incorrectly</a:t>
                      </a:r>
                      <a:endParaRPr lang="en-GB" sz="1050" kern="1400" dirty="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a:ln>
                            <a:noFill/>
                          </a:ln>
                          <a:effectLst/>
                        </a:rPr>
                        <a:t>Did that sentence make sense to you?  Do you want to try it again?</a:t>
                      </a:r>
                      <a:endParaRPr lang="en-GB" sz="1050" kern="140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2470136135"/>
                  </a:ext>
                </a:extLst>
              </a:tr>
              <a:tr h="609890">
                <a:tc>
                  <a:txBody>
                    <a:bodyPr/>
                    <a:lstStyle/>
                    <a:p>
                      <a:pPr marR="0" indent="0" algn="l" rtl="0">
                        <a:lnSpc>
                          <a:spcPct val="119000"/>
                        </a:lnSpc>
                        <a:spcBef>
                          <a:spcPts val="0"/>
                        </a:spcBef>
                        <a:spcAft>
                          <a:spcPts val="0"/>
                        </a:spcAft>
                      </a:pPr>
                      <a:r>
                        <a:rPr lang="en-GB" sz="1050" kern="1400" dirty="0">
                          <a:ln>
                            <a:noFill/>
                          </a:ln>
                          <a:effectLst/>
                        </a:rPr>
                        <a:t>Use a range of decoding strategies</a:t>
                      </a:r>
                      <a:endParaRPr lang="en-GB" sz="1050" kern="1400" dirty="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a:ln>
                            <a:noFill/>
                          </a:ln>
                          <a:effectLst/>
                        </a:rPr>
                        <a:t>How can we break the word into smaller chunks? What does the word look like? Can we think of any words inside it?</a:t>
                      </a:r>
                      <a:endParaRPr lang="en-GB" sz="1050" kern="140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3742782841"/>
                  </a:ext>
                </a:extLst>
              </a:tr>
              <a:tr h="609890">
                <a:tc>
                  <a:txBody>
                    <a:bodyPr/>
                    <a:lstStyle/>
                    <a:p>
                      <a:pPr marR="0" indent="0" algn="l" rtl="0">
                        <a:lnSpc>
                          <a:spcPct val="119000"/>
                        </a:lnSpc>
                        <a:spcBef>
                          <a:spcPts val="0"/>
                        </a:spcBef>
                        <a:spcAft>
                          <a:spcPts val="0"/>
                        </a:spcAft>
                      </a:pPr>
                      <a:r>
                        <a:rPr lang="en-GB" sz="1050" kern="1400">
                          <a:ln>
                            <a:noFill/>
                          </a:ln>
                          <a:effectLst/>
                        </a:rPr>
                        <a:t>Retell a story, referring to most of the key events and characters</a:t>
                      </a:r>
                      <a:endParaRPr lang="en-GB" sz="1050" kern="140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I’ve forgotten– what happens in that story again?</a:t>
                      </a:r>
                    </a:p>
                    <a:p>
                      <a:pPr marR="0" indent="0" algn="l" rtl="0">
                        <a:lnSpc>
                          <a:spcPct val="119000"/>
                        </a:lnSpc>
                        <a:spcBef>
                          <a:spcPts val="0"/>
                        </a:spcBef>
                        <a:spcAft>
                          <a:spcPts val="0"/>
                        </a:spcAft>
                      </a:pPr>
                      <a:r>
                        <a:rPr lang="en-GB" sz="1050" kern="1400" dirty="0">
                          <a:ln>
                            <a:noFill/>
                          </a:ln>
                          <a:effectLst/>
                        </a:rPr>
                        <a:t>What were the characters called?</a:t>
                      </a:r>
                    </a:p>
                    <a:p>
                      <a:pPr marR="0" indent="0" algn="l" rtl="0">
                        <a:lnSpc>
                          <a:spcPct val="119000"/>
                        </a:lnSpc>
                        <a:spcBef>
                          <a:spcPts val="0"/>
                        </a:spcBef>
                        <a:spcAft>
                          <a:spcPts val="0"/>
                        </a:spcAft>
                      </a:pPr>
                      <a:r>
                        <a:rPr lang="en-GB" sz="1050" kern="1400" dirty="0">
                          <a:ln>
                            <a:noFill/>
                          </a:ln>
                          <a:effectLst/>
                        </a:rPr>
                        <a:t>What happened after that?</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514885420"/>
                  </a:ext>
                </a:extLst>
              </a:tr>
              <a:tr h="455389">
                <a:tc>
                  <a:txBody>
                    <a:bodyPr/>
                    <a:lstStyle/>
                    <a:p>
                      <a:pPr marR="0" indent="0" algn="l" rtl="0">
                        <a:lnSpc>
                          <a:spcPct val="119000"/>
                        </a:lnSpc>
                        <a:spcBef>
                          <a:spcPts val="0"/>
                        </a:spcBef>
                        <a:spcAft>
                          <a:spcPts val="0"/>
                        </a:spcAft>
                      </a:pPr>
                      <a:r>
                        <a:rPr lang="en-GB" sz="1050" kern="1400">
                          <a:ln>
                            <a:noFill/>
                          </a:ln>
                          <a:effectLst/>
                        </a:rPr>
                        <a:t>Find the answer to questions in non-fiction, stories and poems</a:t>
                      </a:r>
                      <a:endParaRPr lang="en-GB" sz="1050" kern="140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Which part of the text tells me about …?</a:t>
                      </a:r>
                    </a:p>
                    <a:p>
                      <a:pPr marR="0" indent="0" algn="l" rtl="0">
                        <a:lnSpc>
                          <a:spcPct val="119000"/>
                        </a:lnSpc>
                        <a:spcBef>
                          <a:spcPts val="0"/>
                        </a:spcBef>
                        <a:spcAft>
                          <a:spcPts val="0"/>
                        </a:spcAft>
                      </a:pPr>
                      <a:r>
                        <a:rPr lang="en-GB" sz="1050" kern="1400" dirty="0">
                          <a:ln>
                            <a:noFill/>
                          </a:ln>
                          <a:effectLst/>
                        </a:rPr>
                        <a:t>Can you find …?</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1404505647"/>
                  </a:ext>
                </a:extLst>
              </a:tr>
              <a:tr h="391888">
                <a:tc>
                  <a:txBody>
                    <a:bodyPr/>
                    <a:lstStyle/>
                    <a:p>
                      <a:pPr marR="0" indent="0" algn="l" rtl="0">
                        <a:lnSpc>
                          <a:spcPct val="119000"/>
                        </a:lnSpc>
                        <a:spcBef>
                          <a:spcPts val="0"/>
                        </a:spcBef>
                        <a:spcAft>
                          <a:spcPts val="0"/>
                        </a:spcAft>
                      </a:pPr>
                      <a:r>
                        <a:rPr lang="en-GB" sz="1050" kern="1400">
                          <a:ln>
                            <a:noFill/>
                          </a:ln>
                          <a:effectLst/>
                        </a:rPr>
                        <a:t>Decide how useful a non-fiction text is for a particular purpose</a:t>
                      </a:r>
                      <a:endParaRPr lang="en-GB" sz="1050" kern="140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If I wanted to learn about … would this be useful? Why?</a:t>
                      </a:r>
                    </a:p>
                    <a:p>
                      <a:pPr marR="0" indent="0" algn="l" rtl="0">
                        <a:lnSpc>
                          <a:spcPct val="119000"/>
                        </a:lnSpc>
                        <a:spcBef>
                          <a:spcPts val="0"/>
                        </a:spcBef>
                        <a:spcAft>
                          <a:spcPts val="0"/>
                        </a:spcAft>
                      </a:pPr>
                      <a:r>
                        <a:rPr lang="en-GB" sz="800" kern="1400" dirty="0">
                          <a:ln>
                            <a:noFill/>
                          </a:ln>
                          <a:effectLst/>
                        </a:rPr>
                        <a:t> </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5357738"/>
                  </a:ext>
                </a:extLst>
              </a:tr>
              <a:tr h="455389">
                <a:tc>
                  <a:txBody>
                    <a:bodyPr/>
                    <a:lstStyle/>
                    <a:p>
                      <a:pPr marR="0" indent="0" algn="l" rtl="0">
                        <a:lnSpc>
                          <a:spcPct val="119000"/>
                        </a:lnSpc>
                        <a:spcBef>
                          <a:spcPts val="0"/>
                        </a:spcBef>
                        <a:spcAft>
                          <a:spcPts val="0"/>
                        </a:spcAft>
                      </a:pPr>
                      <a:r>
                        <a:rPr lang="en-GB" sz="1050" kern="1400">
                          <a:ln>
                            <a:noFill/>
                          </a:ln>
                          <a:effectLst/>
                        </a:rPr>
                        <a:t>Be aware that books are set in different times and places</a:t>
                      </a:r>
                      <a:endParaRPr lang="en-GB" sz="1050" kern="140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Do you think this book was set whilst you were alive? What about whilst I was alive? Why?</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913667902"/>
                  </a:ext>
                </a:extLst>
              </a:tr>
              <a:tr h="455389">
                <a:tc>
                  <a:txBody>
                    <a:bodyPr/>
                    <a:lstStyle/>
                    <a:p>
                      <a:pPr marR="0" indent="0" algn="l" rtl="0">
                        <a:lnSpc>
                          <a:spcPct val="119000"/>
                        </a:lnSpc>
                        <a:spcBef>
                          <a:spcPts val="0"/>
                        </a:spcBef>
                        <a:spcAft>
                          <a:spcPts val="0"/>
                        </a:spcAft>
                      </a:pPr>
                      <a:r>
                        <a:rPr lang="en-GB" sz="1050" kern="1400" dirty="0">
                          <a:ln>
                            <a:noFill/>
                          </a:ln>
                          <a:effectLst/>
                        </a:rPr>
                        <a:t>Relate what they have read to their own experiences</a:t>
                      </a:r>
                      <a:endParaRPr lang="en-GB" sz="1050" kern="1400" dirty="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Do you remember when we went to … and saw…? This story reminds me of that. </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586928225"/>
                  </a:ext>
                </a:extLst>
              </a:tr>
              <a:tr h="391888">
                <a:tc>
                  <a:txBody>
                    <a:bodyPr/>
                    <a:lstStyle/>
                    <a:p>
                      <a:pPr marR="0" indent="0" algn="l" rtl="0">
                        <a:lnSpc>
                          <a:spcPct val="119000"/>
                        </a:lnSpc>
                        <a:spcBef>
                          <a:spcPts val="0"/>
                        </a:spcBef>
                        <a:spcAft>
                          <a:spcPts val="0"/>
                        </a:spcAft>
                      </a:pPr>
                      <a:r>
                        <a:rPr lang="en-GB" sz="1050" kern="1400">
                          <a:ln>
                            <a:noFill/>
                          </a:ln>
                          <a:effectLst/>
                        </a:rPr>
                        <a:t>Continue to build up a repertoire of     poems learnt by heart</a:t>
                      </a:r>
                      <a:endParaRPr lang="en-GB" sz="1050" kern="140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Could you teach your little brother the words to Jack and Jill?</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1718756810"/>
                  </a:ext>
                </a:extLst>
              </a:tr>
              <a:tr h="455389">
                <a:tc>
                  <a:txBody>
                    <a:bodyPr/>
                    <a:lstStyle/>
                    <a:p>
                      <a:pPr marR="0" indent="0" algn="l" rtl="0">
                        <a:lnSpc>
                          <a:spcPct val="119000"/>
                        </a:lnSpc>
                        <a:spcBef>
                          <a:spcPts val="0"/>
                        </a:spcBef>
                        <a:spcAft>
                          <a:spcPts val="0"/>
                        </a:spcAft>
                      </a:pPr>
                      <a:r>
                        <a:rPr lang="en-GB" sz="1050" kern="1400">
                          <a:ln>
                            <a:noFill/>
                          </a:ln>
                          <a:effectLst/>
                        </a:rPr>
                        <a:t>Recognise key themes and ideas within a text</a:t>
                      </a:r>
                      <a:endParaRPr lang="en-GB" sz="1050" kern="140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So, it seems like this story says you should always be honest. Do you know any other stories about honesty?</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3443481331"/>
                  </a:ext>
                </a:extLst>
              </a:tr>
              <a:tr h="486800">
                <a:tc>
                  <a:txBody>
                    <a:bodyPr/>
                    <a:lstStyle/>
                    <a:p>
                      <a:pPr marR="0" indent="0" algn="l" rtl="0">
                        <a:lnSpc>
                          <a:spcPct val="119000"/>
                        </a:lnSpc>
                        <a:spcBef>
                          <a:spcPts val="0"/>
                        </a:spcBef>
                        <a:spcAft>
                          <a:spcPts val="0"/>
                        </a:spcAft>
                      </a:pPr>
                      <a:r>
                        <a:rPr lang="en-GB" sz="1050" kern="1400" dirty="0">
                          <a:ln>
                            <a:noFill/>
                          </a:ln>
                          <a:effectLst/>
                        </a:rPr>
                        <a:t>Make simple inferences about thoughts and feelings of characters and reasons for their actions</a:t>
                      </a:r>
                      <a:endParaRPr lang="en-GB" sz="1050" kern="1400" dirty="0">
                        <a:ln>
                          <a:noFill/>
                        </a:ln>
                        <a:solidFill>
                          <a:srgbClr val="000000"/>
                        </a:solidFill>
                        <a:effectLst/>
                        <a:latin typeface="Calibri" panose="020F0502020204030204" pitchFamily="34" charset="0"/>
                      </a:endParaRPr>
                    </a:p>
                  </a:txBody>
                  <a:tcPr marL="32904" marR="32904" marT="0" marB="0" anchor="ctr"/>
                </a:tc>
                <a:tc>
                  <a:txBody>
                    <a:bodyPr/>
                    <a:lstStyle/>
                    <a:p>
                      <a:pPr marR="0" indent="0" algn="l" rtl="0">
                        <a:lnSpc>
                          <a:spcPct val="119000"/>
                        </a:lnSpc>
                        <a:spcBef>
                          <a:spcPts val="0"/>
                        </a:spcBef>
                        <a:spcAft>
                          <a:spcPts val="0"/>
                        </a:spcAft>
                      </a:pPr>
                      <a:r>
                        <a:rPr lang="en-GB" sz="1050" kern="1400" dirty="0">
                          <a:ln>
                            <a:noFill/>
                          </a:ln>
                          <a:effectLst/>
                        </a:rPr>
                        <a:t>What do you think … is feeling now?</a:t>
                      </a:r>
                    </a:p>
                    <a:p>
                      <a:pPr marR="0" indent="0" algn="l" rtl="0">
                        <a:lnSpc>
                          <a:spcPct val="119000"/>
                        </a:lnSpc>
                        <a:spcBef>
                          <a:spcPts val="0"/>
                        </a:spcBef>
                        <a:spcAft>
                          <a:spcPts val="0"/>
                        </a:spcAft>
                      </a:pPr>
                      <a:r>
                        <a:rPr lang="en-GB" sz="1050" kern="1400" dirty="0">
                          <a:ln>
                            <a:noFill/>
                          </a:ln>
                          <a:effectLst/>
                        </a:rPr>
                        <a:t>What might they do next? What makes you say that?</a:t>
                      </a:r>
                      <a:endParaRPr lang="en-GB" sz="1050" kern="1400" dirty="0">
                        <a:ln>
                          <a:noFill/>
                        </a:ln>
                        <a:solidFill>
                          <a:srgbClr val="000000"/>
                        </a:solidFill>
                        <a:effectLst/>
                        <a:latin typeface="Calibri" panose="020F0502020204030204" pitchFamily="34" charset="0"/>
                      </a:endParaRPr>
                    </a:p>
                  </a:txBody>
                  <a:tcPr marL="32904" marR="32904" marT="0" marB="0" anchor="ctr"/>
                </a:tc>
                <a:extLst>
                  <a:ext uri="{0D108BD9-81ED-4DB2-BD59-A6C34878D82A}">
                    <a16:rowId xmlns:a16="http://schemas.microsoft.com/office/drawing/2014/main" val="2979772130"/>
                  </a:ext>
                </a:extLst>
              </a:tr>
            </a:tbl>
          </a:graphicData>
        </a:graphic>
      </p:graphicFrame>
      <p:sp>
        <p:nvSpPr>
          <p:cNvPr id="6" name="Control 1">
            <a:extLst>
              <a:ext uri="{FF2B5EF4-FFF2-40B4-BE49-F238E27FC236}">
                <a16:creationId xmlns:a16="http://schemas.microsoft.com/office/drawing/2014/main" id="{709A9362-E2CA-4D70-95A7-C6F9F0464A33}"/>
              </a:ext>
            </a:extLst>
          </p:cNvPr>
          <p:cNvSpPr>
            <a:spLocks noChangeArrowheads="1" noChangeShapeType="1"/>
          </p:cNvSpPr>
          <p:nvPr/>
        </p:nvSpPr>
        <p:spPr bwMode="auto">
          <a:xfrm>
            <a:off x="5268913" y="2333625"/>
            <a:ext cx="4784725" cy="6832600"/>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10815425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F502AE7-530B-46A4-9AA3-4561670C1CBA}"/>
              </a:ext>
            </a:extLst>
          </p:cNvPr>
          <p:cNvPicPr>
            <a:picLocks noGrp="1" noChangeAspect="1"/>
          </p:cNvPicPr>
          <p:nvPr>
            <p:ph idx="1"/>
          </p:nvPr>
        </p:nvPicPr>
        <p:blipFill>
          <a:blip r:embed="rId2"/>
          <a:stretch>
            <a:fillRect/>
          </a:stretch>
        </p:blipFill>
        <p:spPr>
          <a:xfrm>
            <a:off x="6560457" y="120244"/>
            <a:ext cx="4512129" cy="6666960"/>
          </a:xfrm>
          <a:prstGeom prst="rect">
            <a:avLst/>
          </a:prstGeom>
        </p:spPr>
      </p:pic>
      <p:pic>
        <p:nvPicPr>
          <p:cNvPr id="5" name="Picture 4">
            <a:extLst>
              <a:ext uri="{FF2B5EF4-FFF2-40B4-BE49-F238E27FC236}">
                <a16:creationId xmlns:a16="http://schemas.microsoft.com/office/drawing/2014/main" id="{E77E18A3-244C-44DB-9084-1FBBE59ECF6D}"/>
              </a:ext>
            </a:extLst>
          </p:cNvPr>
          <p:cNvPicPr>
            <a:picLocks noChangeAspect="1"/>
          </p:cNvPicPr>
          <p:nvPr/>
        </p:nvPicPr>
        <p:blipFill>
          <a:blip r:embed="rId3"/>
          <a:stretch>
            <a:fillRect/>
          </a:stretch>
        </p:blipFill>
        <p:spPr>
          <a:xfrm>
            <a:off x="885371" y="120244"/>
            <a:ext cx="4512129" cy="6666959"/>
          </a:xfrm>
          <a:prstGeom prst="rect">
            <a:avLst/>
          </a:prstGeom>
        </p:spPr>
      </p:pic>
    </p:spTree>
    <p:extLst>
      <p:ext uri="{BB962C8B-B14F-4D97-AF65-F5344CB8AC3E}">
        <p14:creationId xmlns:p14="http://schemas.microsoft.com/office/powerpoint/2010/main" val="3224268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a:extLst>
              <a:ext uri="{FF2B5EF4-FFF2-40B4-BE49-F238E27FC236}">
                <a16:creationId xmlns:a16="http://schemas.microsoft.com/office/drawing/2014/main" id="{B915A158-CB39-488F-9938-92D5C985EB49}"/>
              </a:ext>
            </a:extLst>
          </p:cNvPr>
          <p:cNvSpPr txBox="1">
            <a:spLocks noChangeArrowheads="1"/>
          </p:cNvSpPr>
          <p:nvPr/>
        </p:nvSpPr>
        <p:spPr bwMode="auto">
          <a:xfrm>
            <a:off x="4422775" y="384175"/>
            <a:ext cx="7624592" cy="2613026"/>
          </a:xfrm>
          <a:prstGeom prst="rect">
            <a:avLst/>
          </a:prstGeom>
          <a:solidFill>
            <a:srgbClr val="EAEAF5"/>
          </a:solidFill>
          <a:ln w="28575" algn="in">
            <a:solidFill>
              <a:srgbClr val="AEAED7"/>
            </a:solidFill>
            <a:miter lim="800000"/>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1400"/>
              </a:spcAft>
              <a:buClrTx/>
              <a:buSzTx/>
              <a:buFontTx/>
              <a:buNone/>
              <a:tabLst/>
            </a:pPr>
            <a:r>
              <a:rPr kumimoji="0" lang="en-GB" altLang="en-US" sz="1600" b="0" i="0" u="none" strike="noStrike" cap="none" normalizeH="0" baseline="0" dirty="0">
                <a:ln>
                  <a:noFill/>
                </a:ln>
                <a:solidFill>
                  <a:srgbClr val="000000"/>
                </a:solidFill>
                <a:effectLst/>
                <a:latin typeface="Calibri" panose="020F0502020204030204" pitchFamily="34" charset="0"/>
              </a:rPr>
              <a:t>By Year 4, pupils should be able to independently, fluently and enthusiastically read books written at an age-appropriate interest level. They should be able to read them accurately and at a speed that allows them to focus on understanding what they have read, rather than on decoding individual words. They should be able to decode most new words outside of their spoken vocabulary, making a good attempt at the word’s pronunciation. As their decoding skills become secure, efforts should be made to introduce children to new words which will increase their vocabulary. This should be done through discussion and by introducing children to a wide range of texts, including stories, poems, plays and non-fiction pieces on a wide range of subjects. Children in Year 4 should be securing the skill of reading silently to themselves</a:t>
            </a:r>
            <a:r>
              <a:rPr kumimoji="0" lang="en-GB" altLang="en-US" sz="1300" b="0" i="0" u="none" strike="noStrike" cap="none" normalizeH="0" baseline="0" dirty="0">
                <a:ln>
                  <a:noFill/>
                </a:ln>
                <a:solidFill>
                  <a:srgbClr val="000000"/>
                </a:solidFill>
                <a:effectLst/>
                <a:latin typeface="Calibri" panose="020F050202020403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3">
            <a:extLst>
              <a:ext uri="{FF2B5EF4-FFF2-40B4-BE49-F238E27FC236}">
                <a16:creationId xmlns:a16="http://schemas.microsoft.com/office/drawing/2014/main" id="{A2F2CA73-B8CF-45F6-98F9-6C580BA1DB6A}"/>
              </a:ext>
            </a:extLst>
          </p:cNvPr>
          <p:cNvSpPr txBox="1">
            <a:spLocks noChangeArrowheads="1"/>
          </p:cNvSpPr>
          <p:nvPr/>
        </p:nvSpPr>
        <p:spPr bwMode="auto">
          <a:xfrm>
            <a:off x="4422775" y="3417545"/>
            <a:ext cx="7624591" cy="3095037"/>
          </a:xfrm>
          <a:prstGeom prst="rect">
            <a:avLst/>
          </a:prstGeom>
          <a:solidFill>
            <a:srgbClr val="EAEAF5"/>
          </a:solidFill>
          <a:ln w="28575" algn="in">
            <a:solidFill>
              <a:srgbClr val="AEAED7"/>
            </a:solidFill>
            <a:miter lim="800000"/>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0000"/>
                </a:solidFill>
                <a:effectLst/>
                <a:latin typeface="Calibri" panose="020F0502020204030204" pitchFamily="34" charset="0"/>
              </a:rPr>
              <a:t>What This Means for Parents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600" b="1" i="0" u="none"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panose="020F0502020204030204" pitchFamily="34" charset="0"/>
              </a:rPr>
              <a:t>Give your child access to lots of books on many different topics and by a wide range of authors who write in different styles,  e.g. Michael Morpurgo, Philip Pullman, Lauren St John.</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panose="020F0502020204030204" pitchFamily="34" charset="0"/>
              </a:rPr>
              <a:t>Encourage your child to attempt to pronounce new words they see in the environment around them. Discuss tricky parts and model the correct way.</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panose="020F0502020204030204" pitchFamily="34" charset="0"/>
              </a:rPr>
              <a:t>Broaden the vocabulary you use when speaking to your child and be prepared to clarify the meaning of a wider range of words.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600" b="0" i="0" u="none" strike="noStrike" cap="none" normalizeH="0" baseline="0" dirty="0">
                <a:ln>
                  <a:noFill/>
                </a:ln>
                <a:solidFill>
                  <a:srgbClr val="000000"/>
                </a:solidFill>
                <a:effectLst/>
                <a:latin typeface="Calibri" panose="020F0502020204030204" pitchFamily="34" charset="0"/>
              </a:rPr>
              <a:t>Encourage your child to read silently to themselves but check their understanding of what they have read after doing so. </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2D46A33D-2E24-4165-87F7-5418D7C15E4C}"/>
              </a:ext>
            </a:extLst>
          </p:cNvPr>
          <p:cNvPicPr>
            <a:picLocks noChangeAspect="1"/>
          </p:cNvPicPr>
          <p:nvPr/>
        </p:nvPicPr>
        <p:blipFill>
          <a:blip r:embed="rId2"/>
          <a:stretch>
            <a:fillRect/>
          </a:stretch>
        </p:blipFill>
        <p:spPr>
          <a:xfrm>
            <a:off x="144633" y="345417"/>
            <a:ext cx="4097167" cy="6167165"/>
          </a:xfrm>
          <a:prstGeom prst="rect">
            <a:avLst/>
          </a:prstGeom>
        </p:spPr>
      </p:pic>
    </p:spTree>
    <p:extLst>
      <p:ext uri="{BB962C8B-B14F-4D97-AF65-F5344CB8AC3E}">
        <p14:creationId xmlns:p14="http://schemas.microsoft.com/office/powerpoint/2010/main" val="34544154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AB030B91-F843-46E9-AFCE-7A3B50BFA25D}"/>
              </a:ext>
            </a:extLst>
          </p:cNvPr>
          <p:cNvSpPr txBox="1">
            <a:spLocks noChangeArrowheads="1"/>
          </p:cNvSpPr>
          <p:nvPr/>
        </p:nvSpPr>
        <p:spPr bwMode="auto">
          <a:xfrm>
            <a:off x="203199" y="175758"/>
            <a:ext cx="6995887" cy="6682241"/>
          </a:xfrm>
          <a:prstGeom prst="rect">
            <a:avLst/>
          </a:prstGeom>
          <a:solidFill>
            <a:srgbClr val="EAEAF5"/>
          </a:solidFill>
          <a:ln w="28575" algn="in">
            <a:solidFill>
              <a:srgbClr val="AEAED7"/>
            </a:solidFill>
            <a:miter lim="800000"/>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0000"/>
                </a:solidFill>
                <a:effectLst/>
                <a:latin typeface="Calibri" panose="020F0502020204030204" pitchFamily="34" charset="0"/>
              </a:rPr>
              <a:t>Why is it important to listen to your child read?</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Parents often wonder how they can help to develop the reading skills of children who are already fluent readers.  The best way is to continue to share books with your child, regularly listening to them read, sometimes reading to or with them, but also discussing books in increasing depth.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Learning to read is one of the most essential skills we learn and impacts on all areas of learning. This is where parental support can make a huge difference to your child's  progress and confidence. Regular reading at home will support all areas of learning at school. We expect children to be reading </a:t>
            </a:r>
            <a:r>
              <a:rPr kumimoji="0" lang="en-GB" altLang="en-US" sz="1400" b="1" i="0" u="none" strike="noStrike" cap="none" normalizeH="0" baseline="0" dirty="0">
                <a:ln>
                  <a:noFill/>
                </a:ln>
                <a:solidFill>
                  <a:srgbClr val="000000"/>
                </a:solidFill>
                <a:effectLst/>
                <a:latin typeface="Calibri" panose="020F0502020204030204" pitchFamily="34" charset="0"/>
              </a:rPr>
              <a:t>a minimum of three times per week for 15 minutes at a time.</a:t>
            </a:r>
            <a:r>
              <a:rPr kumimoji="0" lang="en-GB" altLang="en-US" sz="1400" b="0" i="0" u="none" strike="noStrike" cap="none" normalizeH="0" baseline="0" dirty="0">
                <a:ln>
                  <a:noFill/>
                </a:ln>
                <a:solidFill>
                  <a:srgbClr val="000000"/>
                </a:solidFill>
                <a:effectLst/>
                <a:latin typeface="Calibri" panose="020F0502020204030204" pitchFamily="34" charset="0"/>
              </a:rPr>
              <a:t> Children are issued with a reading record which should be sent into school each day with their reading books. These are a great way for the teacher to monitor your child’s reading habits, and can be used as a method of communication between home and school.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0000"/>
                </a:solidFill>
                <a:effectLst/>
                <a:latin typeface="Calibri" panose="020F0502020204030204" pitchFamily="34" charset="0"/>
              </a:rPr>
              <a:t>How to help with your child’s reading in Year 4</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Þ"/>
              <a:tabLst/>
            </a:pPr>
            <a:r>
              <a:rPr kumimoji="0" lang="en-GB" altLang="en-US" sz="1400" b="0" i="0" u="none" strike="noStrike" cap="none" normalizeH="0" baseline="0" dirty="0">
                <a:ln>
                  <a:noFill/>
                </a:ln>
                <a:solidFill>
                  <a:srgbClr val="000000"/>
                </a:solidFill>
                <a:effectLst/>
                <a:latin typeface="Calibri" panose="020F0502020204030204" pitchFamily="34" charset="0"/>
              </a:rPr>
              <a:t>Read longer stories/ novels and talk about them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Þ"/>
              <a:tabLst/>
            </a:pPr>
            <a:r>
              <a:rPr kumimoji="0" lang="en-GB" altLang="en-US" sz="1400" b="0" i="0" u="none" strike="noStrike" cap="none" normalizeH="0" baseline="0" dirty="0">
                <a:ln>
                  <a:noFill/>
                </a:ln>
                <a:solidFill>
                  <a:srgbClr val="000000"/>
                </a:solidFill>
                <a:effectLst/>
                <a:latin typeface="Calibri" panose="020F0502020204030204" pitchFamily="34" charset="0"/>
              </a:rPr>
              <a:t>When reading non-fiction, point out persuasive language, facts, opinions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Þ"/>
              <a:tabLst/>
            </a:pPr>
            <a:r>
              <a:rPr kumimoji="0" lang="en-GB" altLang="en-US" sz="1400" b="0" i="0" u="none" strike="noStrike" cap="none" normalizeH="0" baseline="0" dirty="0">
                <a:ln>
                  <a:noFill/>
                </a:ln>
                <a:solidFill>
                  <a:srgbClr val="000000"/>
                </a:solidFill>
                <a:effectLst/>
                <a:latin typeface="Calibri" panose="020F0502020204030204" pitchFamily="34" charset="0"/>
              </a:rPr>
              <a:t>Discuss points of view expressed in the text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Þ"/>
              <a:tabLst/>
            </a:pPr>
            <a:r>
              <a:rPr kumimoji="0" lang="en-GB" altLang="en-US" sz="1400" b="0" i="0" u="none" strike="noStrike" cap="none" normalizeH="0" baseline="0" dirty="0">
                <a:ln>
                  <a:noFill/>
                </a:ln>
                <a:solidFill>
                  <a:srgbClr val="000000"/>
                </a:solidFill>
                <a:effectLst/>
                <a:latin typeface="Calibri" panose="020F0502020204030204" pitchFamily="34" charset="0"/>
              </a:rPr>
              <a:t>Encourage your child to ask the meaning of more complex language regularly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Þ"/>
              <a:tabLst/>
            </a:pPr>
            <a:r>
              <a:rPr kumimoji="0" lang="en-GB" altLang="en-US" sz="1400" b="0" i="0" u="none" strike="noStrike" cap="none" normalizeH="0" baseline="0" dirty="0">
                <a:ln>
                  <a:noFill/>
                </a:ln>
                <a:solidFill>
                  <a:srgbClr val="000000"/>
                </a:solidFill>
                <a:effectLst/>
                <a:latin typeface="Calibri" panose="020F0502020204030204" pitchFamily="34" charset="0"/>
              </a:rPr>
              <a:t>Talk about the styles of individual writers </a:t>
            </a:r>
          </a:p>
          <a:p>
            <a:pPr marL="0" marR="0" lvl="0" indent="0" algn="just" defTabSz="914400" rtl="0" eaLnBrk="0" fontAlgn="base" latinLnBrk="0" hangingPunct="0">
              <a:lnSpc>
                <a:spcPct val="100000"/>
              </a:lnSpc>
              <a:spcBef>
                <a:spcPct val="0"/>
              </a:spcBef>
              <a:spcAft>
                <a:spcPct val="0"/>
              </a:spcAft>
              <a:buClrTx/>
              <a:buSzPts val="1000"/>
              <a:buFont typeface="Symbol" panose="05050102010706020507" pitchFamily="18" charset="2"/>
              <a:buChar char="Þ"/>
              <a:tabLst/>
            </a:pPr>
            <a:r>
              <a:rPr kumimoji="0" lang="en-GB" altLang="en-US" sz="1400" b="0" i="0" u="none" strike="noStrike" cap="none" normalizeH="0" baseline="0" dirty="0">
                <a:ln>
                  <a:noFill/>
                </a:ln>
                <a:solidFill>
                  <a:srgbClr val="000000"/>
                </a:solidFill>
                <a:effectLst/>
                <a:latin typeface="Calibri" panose="020F0502020204030204" pitchFamily="34" charset="0"/>
              </a:rPr>
              <a:t>Talk about the place and time a story is set in.</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Once children have developed the basic skills of reading, there can be a risk that their motivation and enthusiasm begins to lessen. This is a vital sign in children’s reading development and the point at which parents can offer invaluable support. Taking the time to talk to your children about the books they choose and listening to them reading aloud regularly can make all the difference. Children need to understand why we read. They need to experience the range of feelings that a book can create or the power that can be gained from accessing information.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Reading must not only be confined to stories. Many children love reading comics, magazines, newspapers, e-readers, information books and poetry. All of these reading activities should be encouraged.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00047A4D-C14B-47ED-8F9C-3E3A3F2FFF68}"/>
              </a:ext>
            </a:extLst>
          </p:cNvPr>
          <p:cNvPicPr>
            <a:picLocks noChangeAspect="1"/>
          </p:cNvPicPr>
          <p:nvPr/>
        </p:nvPicPr>
        <p:blipFill>
          <a:blip r:embed="rId2"/>
          <a:stretch>
            <a:fillRect/>
          </a:stretch>
        </p:blipFill>
        <p:spPr>
          <a:xfrm>
            <a:off x="7450325" y="156414"/>
            <a:ext cx="4538476" cy="6481467"/>
          </a:xfrm>
          <a:prstGeom prst="rect">
            <a:avLst/>
          </a:prstGeom>
        </p:spPr>
      </p:pic>
    </p:spTree>
    <p:extLst>
      <p:ext uri="{BB962C8B-B14F-4D97-AF65-F5344CB8AC3E}">
        <p14:creationId xmlns:p14="http://schemas.microsoft.com/office/powerpoint/2010/main" val="36011414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514</TotalTime>
  <Words>1729</Words>
  <Application>Microsoft Office PowerPoint</Application>
  <PresentationFormat>Widescreen</PresentationFormat>
  <Paragraphs>141</Paragraphs>
  <Slides>23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Rockwell</vt:lpstr>
      <vt:lpstr>Symbol</vt:lpstr>
      <vt:lpstr>Wingdings</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Barrett</dc:creator>
  <cp:lastModifiedBy>Marie Barrett</cp:lastModifiedBy>
  <cp:revision>33</cp:revision>
  <dcterms:created xsi:type="dcterms:W3CDTF">2022-09-23T09:31:12Z</dcterms:created>
  <dcterms:modified xsi:type="dcterms:W3CDTF">2022-10-04T17:53:52Z</dcterms:modified>
</cp:coreProperties>
</file>