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3" r:id="rId4"/>
    <p:sldId id="264" r:id="rId5"/>
    <p:sldId id="266" r:id="rId6"/>
    <p:sldId id="267" r:id="rId7"/>
    <p:sldId id="268" r:id="rId8"/>
    <p:sldId id="259" r:id="rId9"/>
    <p:sldId id="270" r:id="rId10"/>
    <p:sldId id="260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09C7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>
        <p:scale>
          <a:sx n="50" d="100"/>
          <a:sy n="50" d="100"/>
        </p:scale>
        <p:origin x="129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2C3E59-38A6-DF4A-A7E2-77C3C39FD4BC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EC04461-4062-754E-9D89-2A6011A30FC1}">
      <dgm:prSet phldrT="[Text]" custT="1"/>
      <dgm:spPr>
        <a:solidFill>
          <a:srgbClr val="00B0F0"/>
        </a:solidFill>
      </dgm:spPr>
      <dgm:t>
        <a:bodyPr/>
        <a:lstStyle/>
        <a:p>
          <a:pPr algn="ctr"/>
          <a:r>
            <a:rPr lang="en-GB" sz="5400" b="1" dirty="0"/>
            <a:t>                 at Portishead Primary School</a:t>
          </a:r>
        </a:p>
      </dgm:t>
    </dgm:pt>
    <dgm:pt modelId="{DEA60A7C-AAF9-E141-BC60-DCC6D9DD0E49}" type="parTrans" cxnId="{AB151DBA-BD1B-CC4E-84C7-61A5633BD392}">
      <dgm:prSet/>
      <dgm:spPr/>
      <dgm:t>
        <a:bodyPr/>
        <a:lstStyle/>
        <a:p>
          <a:endParaRPr lang="en-GB"/>
        </a:p>
      </dgm:t>
    </dgm:pt>
    <dgm:pt modelId="{F18CF57E-0A1E-D746-936A-6AD57CF91942}" type="sibTrans" cxnId="{AB151DBA-BD1B-CC4E-84C7-61A5633BD392}">
      <dgm:prSet/>
      <dgm:spPr/>
      <dgm:t>
        <a:bodyPr/>
        <a:lstStyle/>
        <a:p>
          <a:endParaRPr lang="en-GB"/>
        </a:p>
      </dgm:t>
    </dgm:pt>
    <dgm:pt modelId="{E93FA13F-F5CF-40FE-9542-516334677D96}">
      <dgm:prSet/>
      <dgm:spPr/>
      <dgm:t>
        <a:bodyPr/>
        <a:lstStyle/>
        <a:p>
          <a:r>
            <a:rPr lang="en-GB" dirty="0"/>
            <a:t>This morning will provide a general overview of SEND at PPS</a:t>
          </a:r>
        </a:p>
      </dgm:t>
    </dgm:pt>
    <dgm:pt modelId="{2E4B1707-DC3E-4DEA-98AD-8560AAB24856}" type="parTrans" cxnId="{255630AA-1021-46D5-8064-E7B19699CB66}">
      <dgm:prSet/>
      <dgm:spPr/>
      <dgm:t>
        <a:bodyPr/>
        <a:lstStyle/>
        <a:p>
          <a:endParaRPr lang="en-GB"/>
        </a:p>
      </dgm:t>
    </dgm:pt>
    <dgm:pt modelId="{92C2E3D9-A4BD-4F91-BFD2-2EA93699E023}" type="sibTrans" cxnId="{255630AA-1021-46D5-8064-E7B19699CB66}">
      <dgm:prSet/>
      <dgm:spPr/>
      <dgm:t>
        <a:bodyPr/>
        <a:lstStyle/>
        <a:p>
          <a:endParaRPr lang="en-GB"/>
        </a:p>
      </dgm:t>
    </dgm:pt>
    <dgm:pt modelId="{1FAAE4DD-DD39-4E69-9650-B8049DD3910B}">
      <dgm:prSet/>
      <dgm:spPr/>
      <dgm:t>
        <a:bodyPr/>
        <a:lstStyle/>
        <a:p>
          <a:r>
            <a:rPr lang="en-GB" dirty="0"/>
            <a:t>Personalised Provision –</a:t>
          </a:r>
        </a:p>
        <a:p>
          <a:r>
            <a:rPr lang="en-GB" dirty="0"/>
            <a:t> Class Teacher/ </a:t>
          </a:r>
          <a:r>
            <a:rPr lang="en-GB" dirty="0" err="1"/>
            <a:t>SENDCo</a:t>
          </a:r>
          <a:endParaRPr lang="en-GB" dirty="0"/>
        </a:p>
      </dgm:t>
    </dgm:pt>
    <dgm:pt modelId="{BD1D40C7-57E3-4205-8946-AE0B77287F9F}" type="parTrans" cxnId="{24F7E046-10BC-4FE4-A7EA-8EDC20280FC6}">
      <dgm:prSet/>
      <dgm:spPr/>
      <dgm:t>
        <a:bodyPr/>
        <a:lstStyle/>
        <a:p>
          <a:endParaRPr lang="en-GB"/>
        </a:p>
      </dgm:t>
    </dgm:pt>
    <dgm:pt modelId="{8E578049-F3B3-4F75-BE98-5F467857CD0F}" type="sibTrans" cxnId="{24F7E046-10BC-4FE4-A7EA-8EDC20280FC6}">
      <dgm:prSet/>
      <dgm:spPr/>
      <dgm:t>
        <a:bodyPr/>
        <a:lstStyle/>
        <a:p>
          <a:endParaRPr lang="en-GB"/>
        </a:p>
      </dgm:t>
    </dgm:pt>
    <dgm:pt modelId="{9BCF3110-BA17-4DCF-9B46-6074A7472BF7}">
      <dgm:prSet/>
      <dgm:spPr/>
      <dgm:t>
        <a:bodyPr/>
        <a:lstStyle/>
        <a:p>
          <a:r>
            <a:rPr lang="en-GB" dirty="0"/>
            <a:t>Community</a:t>
          </a:r>
        </a:p>
        <a:p>
          <a:r>
            <a:rPr lang="en-GB" dirty="0"/>
            <a:t>Confidentiality</a:t>
          </a:r>
        </a:p>
        <a:p>
          <a:r>
            <a:rPr lang="en-GB" dirty="0"/>
            <a:t>Respect</a:t>
          </a:r>
        </a:p>
        <a:p>
          <a:endParaRPr lang="en-GB" dirty="0"/>
        </a:p>
      </dgm:t>
    </dgm:pt>
    <dgm:pt modelId="{031BB492-BEB7-41FA-B3CF-826C31CF8F19}" type="parTrans" cxnId="{5C879EED-C3E6-46E5-A82A-0897E90D93E6}">
      <dgm:prSet/>
      <dgm:spPr/>
      <dgm:t>
        <a:bodyPr/>
        <a:lstStyle/>
        <a:p>
          <a:endParaRPr lang="en-GB"/>
        </a:p>
      </dgm:t>
    </dgm:pt>
    <dgm:pt modelId="{4ED7CC63-F8B0-4F0A-A92B-0103FF06D97E}" type="sibTrans" cxnId="{5C879EED-C3E6-46E5-A82A-0897E90D93E6}">
      <dgm:prSet/>
      <dgm:spPr/>
      <dgm:t>
        <a:bodyPr/>
        <a:lstStyle/>
        <a:p>
          <a:endParaRPr lang="en-GB"/>
        </a:p>
      </dgm:t>
    </dgm:pt>
    <dgm:pt modelId="{52910E5C-1686-C243-9C2C-70F049CEA68A}" type="pres">
      <dgm:prSet presAssocID="{DF2C3E59-38A6-DF4A-A7E2-77C3C39FD4B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A97AA57-2767-5745-A604-AEE4621441BB}" type="pres">
      <dgm:prSet presAssocID="{6EC04461-4062-754E-9D89-2A6011A30FC1}" presName="hierRoot1" presStyleCnt="0">
        <dgm:presLayoutVars>
          <dgm:hierBranch val="init"/>
        </dgm:presLayoutVars>
      </dgm:prSet>
      <dgm:spPr/>
    </dgm:pt>
    <dgm:pt modelId="{746491C4-952D-FE4B-818D-47FB3D229D55}" type="pres">
      <dgm:prSet presAssocID="{6EC04461-4062-754E-9D89-2A6011A30FC1}" presName="rootComposite1" presStyleCnt="0"/>
      <dgm:spPr/>
    </dgm:pt>
    <dgm:pt modelId="{FEDFE05B-C0B2-FB41-8954-018B25FB7018}" type="pres">
      <dgm:prSet presAssocID="{6EC04461-4062-754E-9D89-2A6011A30FC1}" presName="rootText1" presStyleLbl="node0" presStyleIdx="0" presStyleCnt="1" custScaleX="489075" custScaleY="117700" custLinFactNeighborX="5576" custLinFactNeighborY="9290">
        <dgm:presLayoutVars>
          <dgm:chPref val="3"/>
        </dgm:presLayoutVars>
      </dgm:prSet>
      <dgm:spPr/>
    </dgm:pt>
    <dgm:pt modelId="{1E9ECE15-558F-624A-A2AE-48819E449889}" type="pres">
      <dgm:prSet presAssocID="{6EC04461-4062-754E-9D89-2A6011A30FC1}" presName="rootConnector1" presStyleLbl="node1" presStyleIdx="0" presStyleCnt="0"/>
      <dgm:spPr/>
    </dgm:pt>
    <dgm:pt modelId="{64F002D8-0471-064D-A706-14224352EDEC}" type="pres">
      <dgm:prSet presAssocID="{6EC04461-4062-754E-9D89-2A6011A30FC1}" presName="hierChild2" presStyleCnt="0"/>
      <dgm:spPr/>
    </dgm:pt>
    <dgm:pt modelId="{C0C1B62A-FEAB-4F27-B0A8-4432C41EA530}" type="pres">
      <dgm:prSet presAssocID="{2E4B1707-DC3E-4DEA-98AD-8560AAB24856}" presName="Name37" presStyleLbl="parChTrans1D2" presStyleIdx="0" presStyleCnt="3"/>
      <dgm:spPr/>
    </dgm:pt>
    <dgm:pt modelId="{8AD38B66-0373-4E69-8EED-BB7850B29CF0}" type="pres">
      <dgm:prSet presAssocID="{E93FA13F-F5CF-40FE-9542-516334677D96}" presName="hierRoot2" presStyleCnt="0">
        <dgm:presLayoutVars>
          <dgm:hierBranch val="init"/>
        </dgm:presLayoutVars>
      </dgm:prSet>
      <dgm:spPr/>
    </dgm:pt>
    <dgm:pt modelId="{CBADEC79-DFFF-4644-9884-95931302F403}" type="pres">
      <dgm:prSet presAssocID="{E93FA13F-F5CF-40FE-9542-516334677D96}" presName="rootComposite" presStyleCnt="0"/>
      <dgm:spPr/>
    </dgm:pt>
    <dgm:pt modelId="{A0F5E20B-E1DB-42C5-B35E-A0F830ABCA88}" type="pres">
      <dgm:prSet presAssocID="{E93FA13F-F5CF-40FE-9542-516334677D96}" presName="rootText" presStyleLbl="node2" presStyleIdx="0" presStyleCnt="3" custScaleX="147712" custScaleY="256747">
        <dgm:presLayoutVars>
          <dgm:chPref val="3"/>
        </dgm:presLayoutVars>
      </dgm:prSet>
      <dgm:spPr/>
    </dgm:pt>
    <dgm:pt modelId="{C8EBE4F4-E93A-46A4-BC6F-61106060383A}" type="pres">
      <dgm:prSet presAssocID="{E93FA13F-F5CF-40FE-9542-516334677D96}" presName="rootConnector" presStyleLbl="node2" presStyleIdx="0" presStyleCnt="3"/>
      <dgm:spPr/>
    </dgm:pt>
    <dgm:pt modelId="{BB52BF55-2C6A-4CD9-B8E1-C4989C64AAF0}" type="pres">
      <dgm:prSet presAssocID="{E93FA13F-F5CF-40FE-9542-516334677D96}" presName="hierChild4" presStyleCnt="0"/>
      <dgm:spPr/>
    </dgm:pt>
    <dgm:pt modelId="{414726D4-C2F1-410B-8469-5348ADA68AF2}" type="pres">
      <dgm:prSet presAssocID="{E93FA13F-F5CF-40FE-9542-516334677D96}" presName="hierChild5" presStyleCnt="0"/>
      <dgm:spPr/>
    </dgm:pt>
    <dgm:pt modelId="{21C102B7-B094-46B5-A27A-8D4C854CE4CF}" type="pres">
      <dgm:prSet presAssocID="{BD1D40C7-57E3-4205-8946-AE0B77287F9F}" presName="Name37" presStyleLbl="parChTrans1D2" presStyleIdx="1" presStyleCnt="3"/>
      <dgm:spPr/>
    </dgm:pt>
    <dgm:pt modelId="{873589C7-8635-4C36-865E-9CF254D0DF03}" type="pres">
      <dgm:prSet presAssocID="{1FAAE4DD-DD39-4E69-9650-B8049DD3910B}" presName="hierRoot2" presStyleCnt="0">
        <dgm:presLayoutVars>
          <dgm:hierBranch val="init"/>
        </dgm:presLayoutVars>
      </dgm:prSet>
      <dgm:spPr/>
    </dgm:pt>
    <dgm:pt modelId="{A4707BA5-6EDB-4A48-BC08-8FF610FF516B}" type="pres">
      <dgm:prSet presAssocID="{1FAAE4DD-DD39-4E69-9650-B8049DD3910B}" presName="rootComposite" presStyleCnt="0"/>
      <dgm:spPr/>
    </dgm:pt>
    <dgm:pt modelId="{CFDF51E4-E307-4A0D-8BEE-6F010A49DF12}" type="pres">
      <dgm:prSet presAssocID="{1FAAE4DD-DD39-4E69-9650-B8049DD3910B}" presName="rootText" presStyleLbl="node2" presStyleIdx="1" presStyleCnt="3" custScaleX="152333" custScaleY="254634">
        <dgm:presLayoutVars>
          <dgm:chPref val="3"/>
        </dgm:presLayoutVars>
      </dgm:prSet>
      <dgm:spPr/>
    </dgm:pt>
    <dgm:pt modelId="{294D6AC7-5825-4A35-B7CF-73CF0C95B27D}" type="pres">
      <dgm:prSet presAssocID="{1FAAE4DD-DD39-4E69-9650-B8049DD3910B}" presName="rootConnector" presStyleLbl="node2" presStyleIdx="1" presStyleCnt="3"/>
      <dgm:spPr/>
    </dgm:pt>
    <dgm:pt modelId="{1B78778F-50DE-4DB4-B82A-4E37D801AE4F}" type="pres">
      <dgm:prSet presAssocID="{1FAAE4DD-DD39-4E69-9650-B8049DD3910B}" presName="hierChild4" presStyleCnt="0"/>
      <dgm:spPr/>
    </dgm:pt>
    <dgm:pt modelId="{515E4A8D-73B2-40EC-8E42-F5BF14CABDE1}" type="pres">
      <dgm:prSet presAssocID="{1FAAE4DD-DD39-4E69-9650-B8049DD3910B}" presName="hierChild5" presStyleCnt="0"/>
      <dgm:spPr/>
    </dgm:pt>
    <dgm:pt modelId="{D5AC3E43-D2A5-4093-AB06-931A07E3D276}" type="pres">
      <dgm:prSet presAssocID="{031BB492-BEB7-41FA-B3CF-826C31CF8F19}" presName="Name37" presStyleLbl="parChTrans1D2" presStyleIdx="2" presStyleCnt="3"/>
      <dgm:spPr/>
    </dgm:pt>
    <dgm:pt modelId="{7D265674-EB93-490B-81DD-CD95A06467C4}" type="pres">
      <dgm:prSet presAssocID="{9BCF3110-BA17-4DCF-9B46-6074A7472BF7}" presName="hierRoot2" presStyleCnt="0">
        <dgm:presLayoutVars>
          <dgm:hierBranch val="init"/>
        </dgm:presLayoutVars>
      </dgm:prSet>
      <dgm:spPr/>
    </dgm:pt>
    <dgm:pt modelId="{6A813EF5-91A0-4949-BD8D-A00A2519847C}" type="pres">
      <dgm:prSet presAssocID="{9BCF3110-BA17-4DCF-9B46-6074A7472BF7}" presName="rootComposite" presStyleCnt="0"/>
      <dgm:spPr/>
    </dgm:pt>
    <dgm:pt modelId="{FB911320-5D06-43D4-A4E1-AD62ED9EF4C1}" type="pres">
      <dgm:prSet presAssocID="{9BCF3110-BA17-4DCF-9B46-6074A7472BF7}" presName="rootText" presStyleLbl="node2" presStyleIdx="2" presStyleCnt="3" custScaleX="146388" custScaleY="257481">
        <dgm:presLayoutVars>
          <dgm:chPref val="3"/>
        </dgm:presLayoutVars>
      </dgm:prSet>
      <dgm:spPr/>
    </dgm:pt>
    <dgm:pt modelId="{4448E722-4F64-4693-98DF-A2A822680365}" type="pres">
      <dgm:prSet presAssocID="{9BCF3110-BA17-4DCF-9B46-6074A7472BF7}" presName="rootConnector" presStyleLbl="node2" presStyleIdx="2" presStyleCnt="3"/>
      <dgm:spPr/>
    </dgm:pt>
    <dgm:pt modelId="{F7F8C0B6-AC30-41A4-91A3-A7465F4BF1D5}" type="pres">
      <dgm:prSet presAssocID="{9BCF3110-BA17-4DCF-9B46-6074A7472BF7}" presName="hierChild4" presStyleCnt="0"/>
      <dgm:spPr/>
    </dgm:pt>
    <dgm:pt modelId="{34DAA615-1722-46FE-8694-E318C9DDE3C4}" type="pres">
      <dgm:prSet presAssocID="{9BCF3110-BA17-4DCF-9B46-6074A7472BF7}" presName="hierChild5" presStyleCnt="0"/>
      <dgm:spPr/>
    </dgm:pt>
    <dgm:pt modelId="{3F2CC638-A433-7C46-8C49-E3DFD45BC60A}" type="pres">
      <dgm:prSet presAssocID="{6EC04461-4062-754E-9D89-2A6011A30FC1}" presName="hierChild3" presStyleCnt="0"/>
      <dgm:spPr/>
    </dgm:pt>
  </dgm:ptLst>
  <dgm:cxnLst>
    <dgm:cxn modelId="{EA2B7746-95F0-4A37-97A4-90F40A106894}" type="presOf" srcId="{031BB492-BEB7-41FA-B3CF-826C31CF8F19}" destId="{D5AC3E43-D2A5-4093-AB06-931A07E3D276}" srcOrd="0" destOrd="0" presId="urn:microsoft.com/office/officeart/2005/8/layout/orgChart1"/>
    <dgm:cxn modelId="{24F7E046-10BC-4FE4-A7EA-8EDC20280FC6}" srcId="{6EC04461-4062-754E-9D89-2A6011A30FC1}" destId="{1FAAE4DD-DD39-4E69-9650-B8049DD3910B}" srcOrd="1" destOrd="0" parTransId="{BD1D40C7-57E3-4205-8946-AE0B77287F9F}" sibTransId="{8E578049-F3B3-4F75-BE98-5F467857CD0F}"/>
    <dgm:cxn modelId="{7D569E47-A517-437A-A7EF-8E9CF726A6F2}" type="presOf" srcId="{1FAAE4DD-DD39-4E69-9650-B8049DD3910B}" destId="{294D6AC7-5825-4A35-B7CF-73CF0C95B27D}" srcOrd="1" destOrd="0" presId="urn:microsoft.com/office/officeart/2005/8/layout/orgChart1"/>
    <dgm:cxn modelId="{73F0EE71-0924-4392-A6EF-ECFC8813859B}" type="presOf" srcId="{E93FA13F-F5CF-40FE-9542-516334677D96}" destId="{C8EBE4F4-E93A-46A4-BC6F-61106060383A}" srcOrd="1" destOrd="0" presId="urn:microsoft.com/office/officeart/2005/8/layout/orgChart1"/>
    <dgm:cxn modelId="{2D2C5987-9248-4D00-941E-AC953978DBB2}" type="presOf" srcId="{2E4B1707-DC3E-4DEA-98AD-8560AAB24856}" destId="{C0C1B62A-FEAB-4F27-B0A8-4432C41EA530}" srcOrd="0" destOrd="0" presId="urn:microsoft.com/office/officeart/2005/8/layout/orgChart1"/>
    <dgm:cxn modelId="{255630AA-1021-46D5-8064-E7B19699CB66}" srcId="{6EC04461-4062-754E-9D89-2A6011A30FC1}" destId="{E93FA13F-F5CF-40FE-9542-516334677D96}" srcOrd="0" destOrd="0" parTransId="{2E4B1707-DC3E-4DEA-98AD-8560AAB24856}" sibTransId="{92C2E3D9-A4BD-4F91-BFD2-2EA93699E023}"/>
    <dgm:cxn modelId="{AB151DBA-BD1B-CC4E-84C7-61A5633BD392}" srcId="{DF2C3E59-38A6-DF4A-A7E2-77C3C39FD4BC}" destId="{6EC04461-4062-754E-9D89-2A6011A30FC1}" srcOrd="0" destOrd="0" parTransId="{DEA60A7C-AAF9-E141-BC60-DCC6D9DD0E49}" sibTransId="{F18CF57E-0A1E-D746-936A-6AD57CF91942}"/>
    <dgm:cxn modelId="{A0D227CD-4F96-1048-B64A-7AED59A9F4E5}" type="presOf" srcId="{6EC04461-4062-754E-9D89-2A6011A30FC1}" destId="{1E9ECE15-558F-624A-A2AE-48819E449889}" srcOrd="1" destOrd="0" presId="urn:microsoft.com/office/officeart/2005/8/layout/orgChart1"/>
    <dgm:cxn modelId="{B91920D7-BB20-4AFF-A51C-C9419F39A704}" type="presOf" srcId="{E93FA13F-F5CF-40FE-9542-516334677D96}" destId="{A0F5E20B-E1DB-42C5-B35E-A0F830ABCA88}" srcOrd="0" destOrd="0" presId="urn:microsoft.com/office/officeart/2005/8/layout/orgChart1"/>
    <dgm:cxn modelId="{B5E8A4D7-40C4-B546-A7AB-354C0746B5FA}" type="presOf" srcId="{6EC04461-4062-754E-9D89-2A6011A30FC1}" destId="{FEDFE05B-C0B2-FB41-8954-018B25FB7018}" srcOrd="0" destOrd="0" presId="urn:microsoft.com/office/officeart/2005/8/layout/orgChart1"/>
    <dgm:cxn modelId="{ADBF1BDC-F9A9-4EBD-8C06-13F0759BEEB1}" type="presOf" srcId="{9BCF3110-BA17-4DCF-9B46-6074A7472BF7}" destId="{FB911320-5D06-43D4-A4E1-AD62ED9EF4C1}" srcOrd="0" destOrd="0" presId="urn:microsoft.com/office/officeart/2005/8/layout/orgChart1"/>
    <dgm:cxn modelId="{933B27DD-4C4E-4ACB-885D-11D74FC3D588}" type="presOf" srcId="{1FAAE4DD-DD39-4E69-9650-B8049DD3910B}" destId="{CFDF51E4-E307-4A0D-8BEE-6F010A49DF12}" srcOrd="0" destOrd="0" presId="urn:microsoft.com/office/officeart/2005/8/layout/orgChart1"/>
    <dgm:cxn modelId="{F2BC82E8-9B79-3741-A10A-D32E344FA2DF}" type="presOf" srcId="{DF2C3E59-38A6-DF4A-A7E2-77C3C39FD4BC}" destId="{52910E5C-1686-C243-9C2C-70F049CEA68A}" srcOrd="0" destOrd="0" presId="urn:microsoft.com/office/officeart/2005/8/layout/orgChart1"/>
    <dgm:cxn modelId="{219E04ED-5DD8-4976-9C85-C7952A5E1774}" type="presOf" srcId="{9BCF3110-BA17-4DCF-9B46-6074A7472BF7}" destId="{4448E722-4F64-4693-98DF-A2A822680365}" srcOrd="1" destOrd="0" presId="urn:microsoft.com/office/officeart/2005/8/layout/orgChart1"/>
    <dgm:cxn modelId="{5C879EED-C3E6-46E5-A82A-0897E90D93E6}" srcId="{6EC04461-4062-754E-9D89-2A6011A30FC1}" destId="{9BCF3110-BA17-4DCF-9B46-6074A7472BF7}" srcOrd="2" destOrd="0" parTransId="{031BB492-BEB7-41FA-B3CF-826C31CF8F19}" sibTransId="{4ED7CC63-F8B0-4F0A-A92B-0103FF06D97E}"/>
    <dgm:cxn modelId="{99EFE9FA-C2A5-4949-8FE6-D0E186D89B1E}" type="presOf" srcId="{BD1D40C7-57E3-4205-8946-AE0B77287F9F}" destId="{21C102B7-B094-46B5-A27A-8D4C854CE4CF}" srcOrd="0" destOrd="0" presId="urn:microsoft.com/office/officeart/2005/8/layout/orgChart1"/>
    <dgm:cxn modelId="{90E87E94-4F67-2A4C-B0EE-524BA97564D9}" type="presParOf" srcId="{52910E5C-1686-C243-9C2C-70F049CEA68A}" destId="{5A97AA57-2767-5745-A604-AEE4621441BB}" srcOrd="0" destOrd="0" presId="urn:microsoft.com/office/officeart/2005/8/layout/orgChart1"/>
    <dgm:cxn modelId="{C3D385B9-68CA-0647-B053-BAB5A002A509}" type="presParOf" srcId="{5A97AA57-2767-5745-A604-AEE4621441BB}" destId="{746491C4-952D-FE4B-818D-47FB3D229D55}" srcOrd="0" destOrd="0" presId="urn:microsoft.com/office/officeart/2005/8/layout/orgChart1"/>
    <dgm:cxn modelId="{0EF75703-721C-AB41-9A5F-2639359EBEE8}" type="presParOf" srcId="{746491C4-952D-FE4B-818D-47FB3D229D55}" destId="{FEDFE05B-C0B2-FB41-8954-018B25FB7018}" srcOrd="0" destOrd="0" presId="urn:microsoft.com/office/officeart/2005/8/layout/orgChart1"/>
    <dgm:cxn modelId="{98395D6F-DF76-9F4C-B440-B8BDC588B10C}" type="presParOf" srcId="{746491C4-952D-FE4B-818D-47FB3D229D55}" destId="{1E9ECE15-558F-624A-A2AE-48819E449889}" srcOrd="1" destOrd="0" presId="urn:microsoft.com/office/officeart/2005/8/layout/orgChart1"/>
    <dgm:cxn modelId="{33A5F9CE-01D0-7B4E-BEE8-B5D96CAC1256}" type="presParOf" srcId="{5A97AA57-2767-5745-A604-AEE4621441BB}" destId="{64F002D8-0471-064D-A706-14224352EDEC}" srcOrd="1" destOrd="0" presId="urn:microsoft.com/office/officeart/2005/8/layout/orgChart1"/>
    <dgm:cxn modelId="{AF7E4B4A-8D25-409F-A61E-091E4997ACAC}" type="presParOf" srcId="{64F002D8-0471-064D-A706-14224352EDEC}" destId="{C0C1B62A-FEAB-4F27-B0A8-4432C41EA530}" srcOrd="0" destOrd="0" presId="urn:microsoft.com/office/officeart/2005/8/layout/orgChart1"/>
    <dgm:cxn modelId="{86E10222-DAC1-4D42-92FA-28DB6E188FF2}" type="presParOf" srcId="{64F002D8-0471-064D-A706-14224352EDEC}" destId="{8AD38B66-0373-4E69-8EED-BB7850B29CF0}" srcOrd="1" destOrd="0" presId="urn:microsoft.com/office/officeart/2005/8/layout/orgChart1"/>
    <dgm:cxn modelId="{495FE9E3-CADA-4200-8229-372F9F9B82DE}" type="presParOf" srcId="{8AD38B66-0373-4E69-8EED-BB7850B29CF0}" destId="{CBADEC79-DFFF-4644-9884-95931302F403}" srcOrd="0" destOrd="0" presId="urn:microsoft.com/office/officeart/2005/8/layout/orgChart1"/>
    <dgm:cxn modelId="{04A5C808-E8D4-48FF-BEDD-99D872303C01}" type="presParOf" srcId="{CBADEC79-DFFF-4644-9884-95931302F403}" destId="{A0F5E20B-E1DB-42C5-B35E-A0F830ABCA88}" srcOrd="0" destOrd="0" presId="urn:microsoft.com/office/officeart/2005/8/layout/orgChart1"/>
    <dgm:cxn modelId="{A813D210-EAEE-43AB-83B5-C31AAA9BDAFF}" type="presParOf" srcId="{CBADEC79-DFFF-4644-9884-95931302F403}" destId="{C8EBE4F4-E93A-46A4-BC6F-61106060383A}" srcOrd="1" destOrd="0" presId="urn:microsoft.com/office/officeart/2005/8/layout/orgChart1"/>
    <dgm:cxn modelId="{7082F561-2874-4F29-9323-2618CCBF7FD8}" type="presParOf" srcId="{8AD38B66-0373-4E69-8EED-BB7850B29CF0}" destId="{BB52BF55-2C6A-4CD9-B8E1-C4989C64AAF0}" srcOrd="1" destOrd="0" presId="urn:microsoft.com/office/officeart/2005/8/layout/orgChart1"/>
    <dgm:cxn modelId="{E1ED0FA3-2229-415E-9996-E7DD793C8574}" type="presParOf" srcId="{8AD38B66-0373-4E69-8EED-BB7850B29CF0}" destId="{414726D4-C2F1-410B-8469-5348ADA68AF2}" srcOrd="2" destOrd="0" presId="urn:microsoft.com/office/officeart/2005/8/layout/orgChart1"/>
    <dgm:cxn modelId="{AAFDD158-1B8F-41E7-A06B-DFC27D802C6A}" type="presParOf" srcId="{64F002D8-0471-064D-A706-14224352EDEC}" destId="{21C102B7-B094-46B5-A27A-8D4C854CE4CF}" srcOrd="2" destOrd="0" presId="urn:microsoft.com/office/officeart/2005/8/layout/orgChart1"/>
    <dgm:cxn modelId="{D587CD64-AC69-4029-9876-F98B24FA12C2}" type="presParOf" srcId="{64F002D8-0471-064D-A706-14224352EDEC}" destId="{873589C7-8635-4C36-865E-9CF254D0DF03}" srcOrd="3" destOrd="0" presId="urn:microsoft.com/office/officeart/2005/8/layout/orgChart1"/>
    <dgm:cxn modelId="{A0BF76BE-C367-4281-8BC3-F96F5B420402}" type="presParOf" srcId="{873589C7-8635-4C36-865E-9CF254D0DF03}" destId="{A4707BA5-6EDB-4A48-BC08-8FF610FF516B}" srcOrd="0" destOrd="0" presId="urn:microsoft.com/office/officeart/2005/8/layout/orgChart1"/>
    <dgm:cxn modelId="{365E5226-720E-45ED-BB1B-945169A890BE}" type="presParOf" srcId="{A4707BA5-6EDB-4A48-BC08-8FF610FF516B}" destId="{CFDF51E4-E307-4A0D-8BEE-6F010A49DF12}" srcOrd="0" destOrd="0" presId="urn:microsoft.com/office/officeart/2005/8/layout/orgChart1"/>
    <dgm:cxn modelId="{A68C8040-C359-4591-A8A1-FC78CFC9F3D4}" type="presParOf" srcId="{A4707BA5-6EDB-4A48-BC08-8FF610FF516B}" destId="{294D6AC7-5825-4A35-B7CF-73CF0C95B27D}" srcOrd="1" destOrd="0" presId="urn:microsoft.com/office/officeart/2005/8/layout/orgChart1"/>
    <dgm:cxn modelId="{28F276E2-591C-4123-AFAF-B571034CBE25}" type="presParOf" srcId="{873589C7-8635-4C36-865E-9CF254D0DF03}" destId="{1B78778F-50DE-4DB4-B82A-4E37D801AE4F}" srcOrd="1" destOrd="0" presId="urn:microsoft.com/office/officeart/2005/8/layout/orgChart1"/>
    <dgm:cxn modelId="{172F2A58-EC25-4570-AFA0-B38676034AE9}" type="presParOf" srcId="{873589C7-8635-4C36-865E-9CF254D0DF03}" destId="{515E4A8D-73B2-40EC-8E42-F5BF14CABDE1}" srcOrd="2" destOrd="0" presId="urn:microsoft.com/office/officeart/2005/8/layout/orgChart1"/>
    <dgm:cxn modelId="{DDEA6E0E-2205-4271-843B-372F789636B7}" type="presParOf" srcId="{64F002D8-0471-064D-A706-14224352EDEC}" destId="{D5AC3E43-D2A5-4093-AB06-931A07E3D276}" srcOrd="4" destOrd="0" presId="urn:microsoft.com/office/officeart/2005/8/layout/orgChart1"/>
    <dgm:cxn modelId="{83B81486-4435-4A0B-9635-3335CB566D84}" type="presParOf" srcId="{64F002D8-0471-064D-A706-14224352EDEC}" destId="{7D265674-EB93-490B-81DD-CD95A06467C4}" srcOrd="5" destOrd="0" presId="urn:microsoft.com/office/officeart/2005/8/layout/orgChart1"/>
    <dgm:cxn modelId="{DB19082E-4148-4470-BCA2-E71B1AD81D62}" type="presParOf" srcId="{7D265674-EB93-490B-81DD-CD95A06467C4}" destId="{6A813EF5-91A0-4949-BD8D-A00A2519847C}" srcOrd="0" destOrd="0" presId="urn:microsoft.com/office/officeart/2005/8/layout/orgChart1"/>
    <dgm:cxn modelId="{C14066B5-9355-46C7-BD32-0656E0B9FE8A}" type="presParOf" srcId="{6A813EF5-91A0-4949-BD8D-A00A2519847C}" destId="{FB911320-5D06-43D4-A4E1-AD62ED9EF4C1}" srcOrd="0" destOrd="0" presId="urn:microsoft.com/office/officeart/2005/8/layout/orgChart1"/>
    <dgm:cxn modelId="{2BCB3441-3CA3-48D7-B0E8-FD17B3AFA5BB}" type="presParOf" srcId="{6A813EF5-91A0-4949-BD8D-A00A2519847C}" destId="{4448E722-4F64-4693-98DF-A2A822680365}" srcOrd="1" destOrd="0" presId="urn:microsoft.com/office/officeart/2005/8/layout/orgChart1"/>
    <dgm:cxn modelId="{BFEF2C73-3032-461F-B29F-014B978A2AF5}" type="presParOf" srcId="{7D265674-EB93-490B-81DD-CD95A06467C4}" destId="{F7F8C0B6-AC30-41A4-91A3-A7465F4BF1D5}" srcOrd="1" destOrd="0" presId="urn:microsoft.com/office/officeart/2005/8/layout/orgChart1"/>
    <dgm:cxn modelId="{1DECB682-CE47-4871-B6C3-CD47A2005970}" type="presParOf" srcId="{7D265674-EB93-490B-81DD-CD95A06467C4}" destId="{34DAA615-1722-46FE-8694-E318C9DDE3C4}" srcOrd="2" destOrd="0" presId="urn:microsoft.com/office/officeart/2005/8/layout/orgChart1"/>
    <dgm:cxn modelId="{5EA8687B-E1DE-8B46-AC76-4BFD2374D0AE}" type="presParOf" srcId="{5A97AA57-2767-5745-A604-AEE4621441BB}" destId="{3F2CC638-A433-7C46-8C49-E3DFD45BC60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A299BF-2FD7-405C-8DE2-F4D04D0EF65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E45165E-432D-420C-B60D-E3B16DE9C1E2}">
      <dgm:prSet phldrT="[Text]"/>
      <dgm:spPr/>
      <dgm:t>
        <a:bodyPr/>
        <a:lstStyle/>
        <a:p>
          <a:pPr>
            <a:lnSpc>
              <a:spcPct val="90000"/>
            </a:lnSpc>
          </a:pPr>
          <a:r>
            <a:rPr lang="en-GB" dirty="0"/>
            <a:t>North Somerset  Single Point of Entry</a:t>
          </a:r>
        </a:p>
        <a:p>
          <a:pPr>
            <a:lnSpc>
              <a:spcPct val="100000"/>
            </a:lnSpc>
          </a:pPr>
          <a:r>
            <a:rPr lang="en-GB" i="1" dirty="0"/>
            <a:t>- Community Paediatricians</a:t>
          </a:r>
        </a:p>
        <a:p>
          <a:pPr>
            <a:lnSpc>
              <a:spcPct val="100000"/>
            </a:lnSpc>
          </a:pPr>
          <a:r>
            <a:rPr lang="en-GB" i="1" dirty="0"/>
            <a:t>- Speech and Language</a:t>
          </a:r>
        </a:p>
        <a:p>
          <a:pPr>
            <a:lnSpc>
              <a:spcPct val="100000"/>
            </a:lnSpc>
          </a:pPr>
          <a:r>
            <a:rPr lang="en-GB" i="1" dirty="0"/>
            <a:t>- Physiotherapy</a:t>
          </a:r>
        </a:p>
        <a:p>
          <a:pPr>
            <a:lnSpc>
              <a:spcPct val="100000"/>
            </a:lnSpc>
          </a:pPr>
          <a:r>
            <a:rPr lang="en-GB" i="1" dirty="0"/>
            <a:t>- Occupational Therapy</a:t>
          </a:r>
        </a:p>
        <a:p>
          <a:pPr>
            <a:lnSpc>
              <a:spcPct val="100000"/>
            </a:lnSpc>
          </a:pPr>
          <a:r>
            <a:rPr lang="en-GB" i="1" dirty="0"/>
            <a:t>-CAHMs</a:t>
          </a:r>
        </a:p>
      </dgm:t>
    </dgm:pt>
    <dgm:pt modelId="{DF2D616C-73E5-4439-9CEB-32CE0D2D89AC}" type="parTrans" cxnId="{BF93D361-61C8-4C0E-B434-FBD33BA91569}">
      <dgm:prSet/>
      <dgm:spPr/>
      <dgm:t>
        <a:bodyPr/>
        <a:lstStyle/>
        <a:p>
          <a:endParaRPr lang="en-GB"/>
        </a:p>
      </dgm:t>
    </dgm:pt>
    <dgm:pt modelId="{69FD4548-4E41-4AEF-A193-24D87E1A9446}" type="sibTrans" cxnId="{BF93D361-61C8-4C0E-B434-FBD33BA91569}">
      <dgm:prSet/>
      <dgm:spPr/>
      <dgm:t>
        <a:bodyPr/>
        <a:lstStyle/>
        <a:p>
          <a:endParaRPr lang="en-GB"/>
        </a:p>
      </dgm:t>
    </dgm:pt>
    <dgm:pt modelId="{288A8013-0325-4B16-9C93-A3D4C9EAAA3A}">
      <dgm:prSet/>
      <dgm:spPr/>
      <dgm:t>
        <a:bodyPr/>
        <a:lstStyle/>
        <a:p>
          <a:r>
            <a:rPr lang="en-GB" dirty="0"/>
            <a:t>Dyslexia/ Dyscalculia Screeners and Assessments</a:t>
          </a:r>
        </a:p>
      </dgm:t>
    </dgm:pt>
    <dgm:pt modelId="{E9AF1E14-7FA5-45A4-863D-A03905455630}" type="parTrans" cxnId="{871D3959-5D02-4B2E-9AF4-29D21545AB7F}">
      <dgm:prSet/>
      <dgm:spPr/>
      <dgm:t>
        <a:bodyPr/>
        <a:lstStyle/>
        <a:p>
          <a:endParaRPr lang="en-GB"/>
        </a:p>
      </dgm:t>
    </dgm:pt>
    <dgm:pt modelId="{69C9240F-08AC-4490-B34E-64D244C906F9}" type="sibTrans" cxnId="{871D3959-5D02-4B2E-9AF4-29D21545AB7F}">
      <dgm:prSet/>
      <dgm:spPr/>
      <dgm:t>
        <a:bodyPr/>
        <a:lstStyle/>
        <a:p>
          <a:endParaRPr lang="en-GB"/>
        </a:p>
      </dgm:t>
    </dgm:pt>
    <dgm:pt modelId="{D5DB0517-5BFC-4C1E-848F-5D4D691BA7B6}" type="pres">
      <dgm:prSet presAssocID="{B9A299BF-2FD7-405C-8DE2-F4D04D0EF651}" presName="diagram" presStyleCnt="0">
        <dgm:presLayoutVars>
          <dgm:dir val="rev"/>
          <dgm:resizeHandles val="exact"/>
        </dgm:presLayoutVars>
      </dgm:prSet>
      <dgm:spPr/>
    </dgm:pt>
    <dgm:pt modelId="{C4EAEB22-1EF8-4297-A5A2-7EA236E61F3B}" type="pres">
      <dgm:prSet presAssocID="{AE45165E-432D-420C-B60D-E3B16DE9C1E2}" presName="node" presStyleLbl="node1" presStyleIdx="0" presStyleCnt="2" custScaleY="297991" custLinFactNeighborX="55250" custLinFactNeighborY="-233">
        <dgm:presLayoutVars>
          <dgm:bulletEnabled val="1"/>
        </dgm:presLayoutVars>
      </dgm:prSet>
      <dgm:spPr/>
    </dgm:pt>
    <dgm:pt modelId="{2C8C6BF7-76C2-486F-9BFC-26DA1D81F123}" type="pres">
      <dgm:prSet presAssocID="{69FD4548-4E41-4AEF-A193-24D87E1A9446}" presName="sibTrans" presStyleCnt="0"/>
      <dgm:spPr/>
    </dgm:pt>
    <dgm:pt modelId="{CF600319-7C9F-47B2-83DD-253B71D1BF9C}" type="pres">
      <dgm:prSet presAssocID="{288A8013-0325-4B16-9C93-A3D4C9EAAA3A}" presName="node" presStyleLbl="node1" presStyleIdx="1" presStyleCnt="2" custLinFactY="-5642" custLinFactNeighborX="-51834" custLinFactNeighborY="-100000">
        <dgm:presLayoutVars>
          <dgm:bulletEnabled val="1"/>
        </dgm:presLayoutVars>
      </dgm:prSet>
      <dgm:spPr/>
    </dgm:pt>
  </dgm:ptLst>
  <dgm:cxnLst>
    <dgm:cxn modelId="{1B76025F-2F10-459B-9AF8-5DBA5B4AB3F8}" type="presOf" srcId="{AE45165E-432D-420C-B60D-E3B16DE9C1E2}" destId="{C4EAEB22-1EF8-4297-A5A2-7EA236E61F3B}" srcOrd="0" destOrd="0" presId="urn:microsoft.com/office/officeart/2005/8/layout/default"/>
    <dgm:cxn modelId="{BF93D361-61C8-4C0E-B434-FBD33BA91569}" srcId="{B9A299BF-2FD7-405C-8DE2-F4D04D0EF651}" destId="{AE45165E-432D-420C-B60D-E3B16DE9C1E2}" srcOrd="0" destOrd="0" parTransId="{DF2D616C-73E5-4439-9CEB-32CE0D2D89AC}" sibTransId="{69FD4548-4E41-4AEF-A193-24D87E1A9446}"/>
    <dgm:cxn modelId="{CBCAC049-5CE3-468B-AD33-59DA9F7E216B}" type="presOf" srcId="{B9A299BF-2FD7-405C-8DE2-F4D04D0EF651}" destId="{D5DB0517-5BFC-4C1E-848F-5D4D691BA7B6}" srcOrd="0" destOrd="0" presId="urn:microsoft.com/office/officeart/2005/8/layout/default"/>
    <dgm:cxn modelId="{871D3959-5D02-4B2E-9AF4-29D21545AB7F}" srcId="{B9A299BF-2FD7-405C-8DE2-F4D04D0EF651}" destId="{288A8013-0325-4B16-9C93-A3D4C9EAAA3A}" srcOrd="1" destOrd="0" parTransId="{E9AF1E14-7FA5-45A4-863D-A03905455630}" sibTransId="{69C9240F-08AC-4490-B34E-64D244C906F9}"/>
    <dgm:cxn modelId="{929D87D5-8F17-4A2B-9DE1-496EDA3CD630}" type="presOf" srcId="{288A8013-0325-4B16-9C93-A3D4C9EAAA3A}" destId="{CF600319-7C9F-47B2-83DD-253B71D1BF9C}" srcOrd="0" destOrd="0" presId="urn:microsoft.com/office/officeart/2005/8/layout/default"/>
    <dgm:cxn modelId="{6DB9B54F-DE5E-4D4F-80A0-13CA3EE287B3}" type="presParOf" srcId="{D5DB0517-5BFC-4C1E-848F-5D4D691BA7B6}" destId="{C4EAEB22-1EF8-4297-A5A2-7EA236E61F3B}" srcOrd="0" destOrd="0" presId="urn:microsoft.com/office/officeart/2005/8/layout/default"/>
    <dgm:cxn modelId="{DE221B89-AF54-4A10-9A90-8F8DB9905CFD}" type="presParOf" srcId="{D5DB0517-5BFC-4C1E-848F-5D4D691BA7B6}" destId="{2C8C6BF7-76C2-486F-9BFC-26DA1D81F123}" srcOrd="1" destOrd="0" presId="urn:microsoft.com/office/officeart/2005/8/layout/default"/>
    <dgm:cxn modelId="{90F22006-22A5-441C-9E66-6A5F24A38345}" type="presParOf" srcId="{D5DB0517-5BFC-4C1E-848F-5D4D691BA7B6}" destId="{CF600319-7C9F-47B2-83DD-253B71D1BF9C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AC3E43-D2A5-4093-AB06-931A07E3D276}">
      <dsp:nvSpPr>
        <dsp:cNvPr id="0" name=""/>
        <dsp:cNvSpPr/>
      </dsp:nvSpPr>
      <dsp:spPr>
        <a:xfrm>
          <a:off x="6014646" y="1553491"/>
          <a:ext cx="4163542" cy="3998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152"/>
              </a:lnTo>
              <a:lnTo>
                <a:pt x="4163542" y="143152"/>
              </a:lnTo>
              <a:lnTo>
                <a:pt x="4163542" y="3998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C102B7-B094-46B5-A27A-8D4C854CE4CF}">
      <dsp:nvSpPr>
        <dsp:cNvPr id="0" name=""/>
        <dsp:cNvSpPr/>
      </dsp:nvSpPr>
      <dsp:spPr>
        <a:xfrm>
          <a:off x="5967216" y="1553491"/>
          <a:ext cx="91440" cy="399873"/>
        </a:xfrm>
        <a:custGeom>
          <a:avLst/>
          <a:gdLst/>
          <a:ahLst/>
          <a:cxnLst/>
          <a:rect l="0" t="0" r="0" b="0"/>
          <a:pathLst>
            <a:path>
              <a:moveTo>
                <a:pt x="47430" y="0"/>
              </a:moveTo>
              <a:lnTo>
                <a:pt x="47430" y="143152"/>
              </a:lnTo>
              <a:lnTo>
                <a:pt x="45720" y="143152"/>
              </a:lnTo>
              <a:lnTo>
                <a:pt x="45720" y="3998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C1B62A-FEAB-4F27-B0A8-4432C41EA530}">
      <dsp:nvSpPr>
        <dsp:cNvPr id="0" name=""/>
        <dsp:cNvSpPr/>
      </dsp:nvSpPr>
      <dsp:spPr>
        <a:xfrm>
          <a:off x="1831497" y="1553491"/>
          <a:ext cx="4183149" cy="399873"/>
        </a:xfrm>
        <a:custGeom>
          <a:avLst/>
          <a:gdLst/>
          <a:ahLst/>
          <a:cxnLst/>
          <a:rect l="0" t="0" r="0" b="0"/>
          <a:pathLst>
            <a:path>
              <a:moveTo>
                <a:pt x="4183149" y="0"/>
              </a:moveTo>
              <a:lnTo>
                <a:pt x="4183149" y="143152"/>
              </a:lnTo>
              <a:lnTo>
                <a:pt x="0" y="143152"/>
              </a:lnTo>
              <a:lnTo>
                <a:pt x="0" y="3998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DFE05B-C0B2-FB41-8954-018B25FB7018}">
      <dsp:nvSpPr>
        <dsp:cNvPr id="0" name=""/>
        <dsp:cNvSpPr/>
      </dsp:nvSpPr>
      <dsp:spPr>
        <a:xfrm>
          <a:off x="35792" y="114630"/>
          <a:ext cx="11957708" cy="1438861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b="1" kern="1200" dirty="0"/>
            <a:t>                 at Portishead Primary School</a:t>
          </a:r>
        </a:p>
      </dsp:txBody>
      <dsp:txXfrm>
        <a:off x="35792" y="114630"/>
        <a:ext cx="11957708" cy="1438861"/>
      </dsp:txXfrm>
    </dsp:sp>
    <dsp:sp modelId="{A0F5E20B-E1DB-42C5-B35E-A0F830ABCA88}">
      <dsp:nvSpPr>
        <dsp:cNvPr id="0" name=""/>
        <dsp:cNvSpPr/>
      </dsp:nvSpPr>
      <dsp:spPr>
        <a:xfrm>
          <a:off x="25744" y="1953365"/>
          <a:ext cx="3611505" cy="31386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This morning will provide a general overview of SEND at PPS</a:t>
          </a:r>
        </a:p>
      </dsp:txBody>
      <dsp:txXfrm>
        <a:off x="25744" y="1953365"/>
        <a:ext cx="3611505" cy="3138686"/>
      </dsp:txXfrm>
    </dsp:sp>
    <dsp:sp modelId="{CFDF51E4-E307-4A0D-8BEE-6F010A49DF12}">
      <dsp:nvSpPr>
        <dsp:cNvPr id="0" name=""/>
        <dsp:cNvSpPr/>
      </dsp:nvSpPr>
      <dsp:spPr>
        <a:xfrm>
          <a:off x="4150692" y="1953365"/>
          <a:ext cx="3724487" cy="31128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Personalised Provision –</a:t>
          </a:r>
        </a:p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 Class Teacher/ </a:t>
          </a:r>
          <a:r>
            <a:rPr lang="en-GB" sz="4200" kern="1200" dirty="0" err="1"/>
            <a:t>SENDCo</a:t>
          </a:r>
          <a:endParaRPr lang="en-GB" sz="4200" kern="1200" dirty="0"/>
        </a:p>
      </dsp:txBody>
      <dsp:txXfrm>
        <a:off x="4150692" y="1953365"/>
        <a:ext cx="3724487" cy="3112855"/>
      </dsp:txXfrm>
    </dsp:sp>
    <dsp:sp modelId="{FB911320-5D06-43D4-A4E1-AD62ED9EF4C1}">
      <dsp:nvSpPr>
        <dsp:cNvPr id="0" name=""/>
        <dsp:cNvSpPr/>
      </dsp:nvSpPr>
      <dsp:spPr>
        <a:xfrm>
          <a:off x="8388622" y="1953365"/>
          <a:ext cx="3579134" cy="31476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Community</a:t>
          </a:r>
        </a:p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Confidentiality</a:t>
          </a:r>
        </a:p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 dirty="0"/>
            <a:t>Respect</a:t>
          </a:r>
        </a:p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200" kern="1200" dirty="0"/>
        </a:p>
      </dsp:txBody>
      <dsp:txXfrm>
        <a:off x="8388622" y="1953365"/>
        <a:ext cx="3579134" cy="31476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EAEB22-1EF8-4297-A5A2-7EA236E61F3B}">
      <dsp:nvSpPr>
        <dsp:cNvPr id="0" name=""/>
        <dsp:cNvSpPr/>
      </dsp:nvSpPr>
      <dsp:spPr>
        <a:xfrm>
          <a:off x="5976405" y="0"/>
          <a:ext cx="2710383" cy="48460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North Somerset  Single Point of Entry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1" kern="1200" dirty="0"/>
            <a:t>- Community Paediatricians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1" kern="1200" dirty="0"/>
            <a:t>- Speech and Language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1" kern="1200" dirty="0"/>
            <a:t>- Physiotherapy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1" kern="1200" dirty="0"/>
            <a:t>- Occupational Therapy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1" kern="1200" dirty="0"/>
            <a:t>-CAHMs</a:t>
          </a:r>
        </a:p>
      </dsp:txBody>
      <dsp:txXfrm>
        <a:off x="5976405" y="0"/>
        <a:ext cx="2710383" cy="4846019"/>
      </dsp:txXfrm>
    </dsp:sp>
    <dsp:sp modelId="{CF600319-7C9F-47B2-83DD-253B71D1BF9C}">
      <dsp:nvSpPr>
        <dsp:cNvPr id="0" name=""/>
        <dsp:cNvSpPr/>
      </dsp:nvSpPr>
      <dsp:spPr>
        <a:xfrm>
          <a:off x="92597" y="0"/>
          <a:ext cx="2710383" cy="16262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Dyslexia/ Dyscalculia Screeners and Assessments</a:t>
          </a:r>
        </a:p>
      </dsp:txBody>
      <dsp:txXfrm>
        <a:off x="92597" y="0"/>
        <a:ext cx="2710383" cy="16262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879BF-9E7E-4A96-8C47-F8239171D2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8CAA3-D397-435E-9097-E2074CAFBE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2E85F-3D6F-4C66-8BBC-54FC62C2B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5D31B-CE19-45A2-B0BC-F36384BA3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F6849-F770-4D81-9BBC-7A5BAED67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94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8799F-632F-4506-81A7-1315F44FD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825BDF-BB06-4F06-AE57-093790121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35E79-BCFE-498D-8992-A8D0BF1D9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43CB7-4EB9-456B-9CA6-2AC01944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B15D81-0D83-4007-9F0C-3D640AC4C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496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4CAAA-47A1-434B-83F4-6E2A61D0D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EBB8E-705E-46A6-8718-EA1466182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5592A-98C8-42E1-A192-EC9BBBEC5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FD79E-4F1E-4684-955B-C8520BCF8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16C44D-13B6-4D56-82E7-E942CB7FF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398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F302C-220B-4CC2-8CB6-6602A2022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A67ECA-5569-49C2-9B66-5CB82081D9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17D20C-1A17-4B83-8579-632567715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AD17E6-E84A-4DBA-A5D9-295221036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15EC43-5350-4C68-8771-0A6EE95F0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D24F3A-88F0-4714-A908-1D3413E5B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351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99D4B-F793-4944-ACFD-D3AB31072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2BC9B8-8205-44AA-9053-CF62C1095F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567810-2288-4467-ABBD-FE1E7C7FB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A1AC94-06AF-4520-92E4-49F5C0FD08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9DA057-B702-4FEC-B3E9-E6A3503EE7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390DBA-9791-4ADA-B89F-A835ACD1B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46A489-E842-4AC3-96F2-60C9C6AFE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A4122E-0920-46E4-A766-2B119723C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94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5D79F-4FA1-4BA3-ACE6-D1A8471C9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043A07-6250-4A31-89DF-3921316EB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CDA446-17FC-400C-A888-C7BDF6A7B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40C9B9-CED4-4CCF-A4CD-CB64D1E74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51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5DA1F3-8870-4998-A7CE-6E3B052BD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032C3F-1270-44BE-945F-6FE19EF0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CA9EE1-5644-4FA4-9156-6B2B7E04B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210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3E6FC-1485-4FFC-B6EC-A61EA4C1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3A855-1CC9-4344-9312-483F6A448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0A88A-0D1C-4E02-882A-59286C37D9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5460C5-1F64-45D4-B943-2CEF70835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07A41E-34C5-47AE-B768-D9CB00009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B20892-268C-465F-9D9D-32ED6764C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4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BF22D-0F1A-495B-A521-5993BFDE6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659126-6DCB-4B5C-83CF-ED13DA6EA3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98A35D-4472-487E-9189-CFBDC1C87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19569-4DCB-49AF-B0E4-4D9D73F3D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75529A-2E7B-43EC-AF7C-9452A8D74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766A0-E8C3-4F17-9F01-AD0682E6F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350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1B21E-08A8-4673-A153-0B51F61E6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9129E1-4929-4750-A6E7-B1469B33E9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45F26-EF4F-4740-A110-CEAF4B128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C2C60-BB16-4271-8B46-B920F884A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2B7F6-AB0E-4C71-84EF-90D6E9FDC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404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2C5669-B642-4B20-8111-EAD13B3165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FCDD6A-7BCB-4DF2-B1B5-B3C79E2AAC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84832-AFBD-473D-B516-6B0D8BA96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ECD6B-E5E3-4C5F-92D5-B7116BB5B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F923B-30CC-4FDF-8773-1041310B3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204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4CFC3E-2D8A-455E-96EF-9DFC768BB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56B66B-6DA6-4179-B0B8-7C8E6F168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08F0B-D07A-437B-9BBF-A0B0E0EF84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9748B-098F-4227-A74C-DE8EE70903BA}" type="datetimeFigureOut">
              <a:rPr lang="en-GB" smtClean="0"/>
              <a:t>03/11/2022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F202C9-750A-42DB-9A7B-AE2ABBF2CF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E9B1C8-A073-4440-9864-FA2CE5F03C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6EF2D-7A51-4434-AC2A-D07DCDD5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759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D49AD407-C547-41B4-A388-E77704B7CB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2236180"/>
              </p:ext>
            </p:extLst>
          </p:nvPr>
        </p:nvGraphicFramePr>
        <p:xfrm>
          <a:off x="92765" y="-1"/>
          <a:ext cx="11993501" cy="5102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EFB8B9D-9AAB-444D-938C-F44987144614}"/>
              </a:ext>
            </a:extLst>
          </p:cNvPr>
          <p:cNvSpPr txBox="1"/>
          <p:nvPr/>
        </p:nvSpPr>
        <p:spPr>
          <a:xfrm>
            <a:off x="1325358" y="5786563"/>
            <a:ext cx="93162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‘Navigating the SEND system is not a positive experience for children, young people and their families.’ </a:t>
            </a:r>
            <a:r>
              <a:rPr lang="en-US" sz="2800" i="1" dirty="0"/>
              <a:t>March 2022 Review </a:t>
            </a:r>
          </a:p>
        </p:txBody>
      </p:sp>
      <p:pic>
        <p:nvPicPr>
          <p:cNvPr id="10" name="Picture 4" descr="Picture">
            <a:extLst>
              <a:ext uri="{FF2B5EF4-FFF2-40B4-BE49-F238E27FC236}">
                <a16:creationId xmlns:a16="http://schemas.microsoft.com/office/drawing/2014/main" id="{DF878F47-5FF5-4537-B1EA-978C28EEC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574" y="5652978"/>
            <a:ext cx="1087692" cy="108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12A9BC22-AA5C-466C-A4A0-146C22486E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63" b="22578"/>
          <a:stretch/>
        </p:blipFill>
        <p:spPr bwMode="auto">
          <a:xfrm>
            <a:off x="105734" y="303923"/>
            <a:ext cx="3220560" cy="10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488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Picture">
            <a:extLst>
              <a:ext uri="{FF2B5EF4-FFF2-40B4-BE49-F238E27FC236}">
                <a16:creationId xmlns:a16="http://schemas.microsoft.com/office/drawing/2014/main" id="{458E7976-984E-4054-B8D6-D403F0739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63" y="-1005844"/>
            <a:ext cx="484732" cy="48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C96FC007-AA8F-47D3-AFD4-C465EF0262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63" b="22578"/>
          <a:stretch/>
        </p:blipFill>
        <p:spPr bwMode="auto">
          <a:xfrm>
            <a:off x="9581038" y="89870"/>
            <a:ext cx="2610962" cy="87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BFFE5047-19F6-4B1D-8D47-810A17E07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725" y="89870"/>
            <a:ext cx="7014541" cy="676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C1C51B-D0D5-44D0-A8CA-EDF3BBF32934}"/>
              </a:ext>
            </a:extLst>
          </p:cNvPr>
          <p:cNvSpPr txBox="1"/>
          <p:nvPr/>
        </p:nvSpPr>
        <p:spPr>
          <a:xfrm>
            <a:off x="185530" y="193451"/>
            <a:ext cx="4886195" cy="600164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en-GB" sz="9600" b="1" dirty="0">
                <a:solidFill>
                  <a:schemeClr val="bg1"/>
                </a:solidFill>
              </a:rPr>
              <a:t>4 Areas of SEND</a:t>
            </a:r>
          </a:p>
          <a:p>
            <a:pPr lvl="0" algn="ctr"/>
            <a:endParaRPr lang="en-GB" sz="9600" b="1" dirty="0">
              <a:solidFill>
                <a:schemeClr val="bg1"/>
              </a:solidFill>
            </a:endParaRPr>
          </a:p>
          <a:p>
            <a:pPr lvl="0" algn="ctr"/>
            <a:endParaRPr lang="en-GB" sz="9600" b="1" dirty="0">
              <a:solidFill>
                <a:schemeClr val="bg1"/>
              </a:solidFill>
            </a:endParaRPr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44000AD7-A68B-4C81-870E-76A41CCFB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5255"/>
            <a:ext cx="5433391" cy="305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379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25BFF2-8A70-4AB9-BB0C-42620CF53A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18" t="21312" r="18587" b="3651"/>
          <a:stretch/>
        </p:blipFill>
        <p:spPr>
          <a:xfrm>
            <a:off x="925118" y="1028700"/>
            <a:ext cx="10341763" cy="57849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46624D-914A-498F-AF0F-2F7358959867}"/>
              </a:ext>
            </a:extLst>
          </p:cNvPr>
          <p:cNvSpPr txBox="1"/>
          <p:nvPr/>
        </p:nvSpPr>
        <p:spPr>
          <a:xfrm>
            <a:off x="342900" y="152400"/>
            <a:ext cx="11620500" cy="76944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Universal Provision at Portishead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3410921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>
            <a:extLst>
              <a:ext uri="{FF2B5EF4-FFF2-40B4-BE49-F238E27FC236}">
                <a16:creationId xmlns:a16="http://schemas.microsoft.com/office/drawing/2014/main" id="{FF95A247-EDB5-44B9-A148-0C9024B9A37E}"/>
              </a:ext>
            </a:extLst>
          </p:cNvPr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2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Communication and Interaction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Box 16">
            <a:extLst>
              <a:ext uri="{FF2B5EF4-FFF2-40B4-BE49-F238E27FC236}">
                <a16:creationId xmlns:a16="http://schemas.microsoft.com/office/drawing/2014/main" id="{E8B98E4E-6BE5-46AA-ABF9-CD7D87B9A8C6}"/>
              </a:ext>
            </a:extLst>
          </p:cNvPr>
          <p:cNvSpPr txBox="1"/>
          <p:nvPr/>
        </p:nvSpPr>
        <p:spPr>
          <a:xfrm>
            <a:off x="490330" y="694801"/>
            <a:ext cx="7021837" cy="59073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2400" b="1" u="sng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Strategies: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Individual visual timetable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Visual prompts/ resources           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Now and Next board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Individual work station                    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Social Stories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Allowing time to process verbal information/instructions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Circle time activities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Monitoring cards e.g. traffic lights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Communication buddy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Ear defenders  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Sand timers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Staff modelling social interaction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Adult mediation in group situations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Safe, calm, quiet area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2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Box 17">
            <a:extLst>
              <a:ext uri="{FF2B5EF4-FFF2-40B4-BE49-F238E27FC236}">
                <a16:creationId xmlns:a16="http://schemas.microsoft.com/office/drawing/2014/main" id="{863589B1-0DBA-4DA8-841D-1F12118E1757}"/>
              </a:ext>
            </a:extLst>
          </p:cNvPr>
          <p:cNvSpPr txBox="1"/>
          <p:nvPr/>
        </p:nvSpPr>
        <p:spPr>
          <a:xfrm>
            <a:off x="6096000" y="694801"/>
            <a:ext cx="5636474" cy="59073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5-point scale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Emotion cards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Sensory box / toys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Access to quiet, calming, personal safe place.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b="1" u="sng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Interventions/Agencies: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Individual SALT plans 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Communication book/board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Involvement from Speech and Language Therapist 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1:1 Adult support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Educational Psychologist assessment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SCAMP pathway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Language for Thinking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Talk Boost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*Language for </a:t>
            </a:r>
            <a:r>
              <a:rPr lang="en-US" sz="20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Behaviour</a:t>
            </a: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Emotion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*Lego Therapy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Attention Bucket</a:t>
            </a:r>
            <a:endParaRPr lang="en-GB" sz="36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1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585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>
            <a:extLst>
              <a:ext uri="{FF2B5EF4-FFF2-40B4-BE49-F238E27FC236}">
                <a16:creationId xmlns:a16="http://schemas.microsoft.com/office/drawing/2014/main" id="{D304D271-5DC4-49ED-83E0-17E26EAAB537}"/>
              </a:ext>
            </a:extLst>
          </p:cNvPr>
          <p:cNvSpPr txBox="1"/>
          <p:nvPr/>
        </p:nvSpPr>
        <p:spPr>
          <a:xfrm>
            <a:off x="0" y="0"/>
            <a:ext cx="124206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5" name="Text Box 18">
            <a:extLst>
              <a:ext uri="{FF2B5EF4-FFF2-40B4-BE49-F238E27FC236}">
                <a16:creationId xmlns:a16="http://schemas.microsoft.com/office/drawing/2014/main" id="{4A8DC537-20C1-41C3-9D7F-7A6CEA3BCCAC}"/>
              </a:ext>
            </a:extLst>
          </p:cNvPr>
          <p:cNvSpPr txBox="1"/>
          <p:nvPr/>
        </p:nvSpPr>
        <p:spPr>
          <a:xfrm>
            <a:off x="660553" y="753585"/>
            <a:ext cx="3990961" cy="4353867"/>
          </a:xfrm>
          <a:prstGeom prst="rect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2000" b="1" u="sng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Strategies: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Alternative methods of recording: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e.g. Sentence starters, close pro, writing frames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Desk in agreed space in classroom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Word mats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Background IWB/pale paper   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</a:t>
            </a:r>
            <a:r>
              <a:rPr lang="en-US" sz="20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Personalised</a:t>
            </a: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Word Bank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Individual visual prompts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Paired Reading - mentor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Extra time given to tasks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Pre teaching vocabulary 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</a:t>
            </a:r>
            <a:r>
              <a:rPr lang="en-US" sz="20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Personalised</a:t>
            </a: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key words (reading and spelling) 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Reading ruler/</a:t>
            </a:r>
            <a:r>
              <a:rPr lang="en-US" sz="20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coloured</a:t>
            </a: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overlay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Desk top copies of information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Checklist/reminder cards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Manipulatives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20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3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105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A14E471-C638-4A73-A6C9-3D55E4D90C22}"/>
              </a:ext>
            </a:extLst>
          </p:cNvPr>
          <p:cNvSpPr/>
          <p:nvPr/>
        </p:nvSpPr>
        <p:spPr>
          <a:xfrm>
            <a:off x="4368605" y="384253"/>
            <a:ext cx="3454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b="1" dirty="0">
                <a:latin typeface="Calibri Light" panose="020F03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Cognition and Learning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175A50-4118-4771-BDAB-177541854E3D}"/>
              </a:ext>
            </a:extLst>
          </p:cNvPr>
          <p:cNvSpPr txBox="1"/>
          <p:nvPr/>
        </p:nvSpPr>
        <p:spPr>
          <a:xfrm>
            <a:off x="6400801" y="935743"/>
            <a:ext cx="5035826" cy="470898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b="1" u="sng" dirty="0"/>
              <a:t>Interventions/Agencies:</a:t>
            </a:r>
            <a:endParaRPr lang="en-GB" sz="2000" dirty="0"/>
          </a:p>
          <a:p>
            <a:r>
              <a:rPr lang="en-US" sz="2000" dirty="0"/>
              <a:t>* Pre-teaching</a:t>
            </a:r>
            <a:endParaRPr lang="en-GB" sz="2000" dirty="0"/>
          </a:p>
          <a:p>
            <a:r>
              <a:rPr lang="en-US" sz="2000" dirty="0"/>
              <a:t>* Phonics/spelling intervention</a:t>
            </a:r>
            <a:endParaRPr lang="en-GB" sz="2000" dirty="0"/>
          </a:p>
          <a:p>
            <a:r>
              <a:rPr lang="en-US" sz="2000" dirty="0"/>
              <a:t>* Precision Teaching</a:t>
            </a:r>
            <a:endParaRPr lang="en-GB" sz="2000" dirty="0"/>
          </a:p>
          <a:p>
            <a:r>
              <a:rPr lang="en-US" sz="2000" dirty="0"/>
              <a:t>* </a:t>
            </a:r>
            <a:r>
              <a:rPr lang="en-US" sz="2000" dirty="0" err="1"/>
              <a:t>Individualised</a:t>
            </a:r>
            <a:r>
              <a:rPr lang="en-US" sz="2000" dirty="0"/>
              <a:t> curriculum </a:t>
            </a:r>
            <a:endParaRPr lang="en-GB" sz="2000" dirty="0"/>
          </a:p>
          <a:p>
            <a:r>
              <a:rPr lang="en-US" sz="2000" dirty="0"/>
              <a:t>* Daily 1:1 Reading</a:t>
            </a:r>
            <a:endParaRPr lang="en-GB" sz="2000" dirty="0"/>
          </a:p>
          <a:p>
            <a:r>
              <a:rPr lang="en-US" sz="2000" dirty="0"/>
              <a:t>* 1:1/group </a:t>
            </a:r>
            <a:r>
              <a:rPr lang="en-US" sz="2000" dirty="0" err="1"/>
              <a:t>Maths</a:t>
            </a:r>
            <a:r>
              <a:rPr lang="en-US" sz="2000" dirty="0"/>
              <a:t> intervention </a:t>
            </a:r>
            <a:endParaRPr lang="en-GB" sz="2000" dirty="0"/>
          </a:p>
          <a:p>
            <a:r>
              <a:rPr lang="en-US" sz="2000" dirty="0"/>
              <a:t>* 1:1/group Writing Intervention</a:t>
            </a:r>
            <a:endParaRPr lang="en-GB" sz="2000" dirty="0"/>
          </a:p>
          <a:p>
            <a:r>
              <a:rPr lang="en-US" sz="2000" dirty="0"/>
              <a:t>* NESSY/Catch up Literacy/Dynamo </a:t>
            </a:r>
            <a:r>
              <a:rPr lang="en-US" sz="2000" dirty="0" err="1"/>
              <a:t>Maths</a:t>
            </a:r>
            <a:r>
              <a:rPr lang="en-US" sz="2000" dirty="0"/>
              <a:t>/Memory Fix</a:t>
            </a:r>
            <a:endParaRPr lang="en-GB" sz="2000" dirty="0"/>
          </a:p>
          <a:p>
            <a:r>
              <a:rPr lang="en-US" sz="2000" dirty="0"/>
              <a:t>* Thinking / Listening Skills groups</a:t>
            </a:r>
            <a:endParaRPr lang="en-GB" sz="2000" dirty="0"/>
          </a:p>
          <a:p>
            <a:r>
              <a:rPr lang="en-US" sz="2000" dirty="0"/>
              <a:t>*Alternative forms of recording </a:t>
            </a:r>
            <a:endParaRPr lang="en-GB" sz="2000" dirty="0"/>
          </a:p>
          <a:p>
            <a:r>
              <a:rPr lang="en-US" sz="2000" dirty="0"/>
              <a:t>* 1:1 Adult support / Group with Adult support</a:t>
            </a:r>
            <a:endParaRPr lang="en-GB" sz="2000" dirty="0"/>
          </a:p>
          <a:p>
            <a:r>
              <a:rPr lang="en-US" sz="2000" dirty="0"/>
              <a:t>* Educational Psychologist assessment</a:t>
            </a:r>
            <a:endParaRPr lang="en-GB" sz="2000" dirty="0"/>
          </a:p>
          <a:p>
            <a:r>
              <a:rPr lang="en-US" sz="2000" dirty="0"/>
              <a:t>* Dyslexia Screening/Referral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72454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>
            <a:extLst>
              <a:ext uri="{FF2B5EF4-FFF2-40B4-BE49-F238E27FC236}">
                <a16:creationId xmlns:a16="http://schemas.microsoft.com/office/drawing/2014/main" id="{B009930C-BB1E-43FB-AD4A-0640D9AC1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3849" y="1458913"/>
            <a:ext cx="4629150" cy="28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3877C5C4-9CEC-4311-88CC-AFEF48481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6857999"/>
          </a:xfrm>
          <a:prstGeom prst="rect">
            <a:avLst/>
          </a:prstGeom>
          <a:solidFill>
            <a:srgbClr val="B4C6E7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Social, Emotional and Mental Health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25">
            <a:extLst>
              <a:ext uri="{FF2B5EF4-FFF2-40B4-BE49-F238E27FC236}">
                <a16:creationId xmlns:a16="http://schemas.microsoft.com/office/drawing/2014/main" id="{7215F522-DAC4-4AE6-A163-F94CBD701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454" y="829588"/>
            <a:ext cx="5691545" cy="2432227"/>
          </a:xfrm>
          <a:prstGeom prst="rect">
            <a:avLst/>
          </a:prstGeom>
          <a:solidFill>
            <a:srgbClr val="B4C6E7"/>
          </a:solidFill>
          <a:ln w="9525">
            <a:solidFill>
              <a:srgbClr val="B4C6E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Strategies: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Positive comments book home/school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Modified Individual timetable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Transitional object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–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Trusted adult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Now and Next language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Key rings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–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emotions, reminders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Success charts 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Class jobs/responsibilities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Daily Check in/out Trusted adult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Individual work station 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Separate entrance to access school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Safe space to work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Reflection opportunities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Modelled Reconciliation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Offer short break through one task errands/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”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go for a walk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”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pass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Develop 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‘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secret sign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’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to  communicate need    to quieten or stop interruptions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Fidget toy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Separate distraction free testing environment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26">
            <a:extLst>
              <a:ext uri="{FF2B5EF4-FFF2-40B4-BE49-F238E27FC236}">
                <a16:creationId xmlns:a16="http://schemas.microsoft.com/office/drawing/2014/main" id="{6AE1D084-BFC9-41B0-9287-A2759407B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420" y="1104070"/>
            <a:ext cx="5191125" cy="2587625"/>
          </a:xfrm>
          <a:prstGeom prst="rect">
            <a:avLst/>
          </a:prstGeom>
          <a:solidFill>
            <a:srgbClr val="B4C6E7"/>
          </a:solidFill>
          <a:ln w="9525">
            <a:solidFill>
              <a:srgbClr val="9CC2E5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r>
              <a:rPr kumimoji="0" lang="en-US" altLang="en-US" sz="2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Interventions/Agencies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: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CAMHS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Opportunities for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‘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time in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’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Individual target / reward system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Personalised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Curriculum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Forest School     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‘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My lion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’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 roar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’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Lunch club/alternative provision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Separate break space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ELSA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Social Thinking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1:1 Adult support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Educational Psychologist assessment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Early Help Assessment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9BDAC2AB-8882-431A-9BCB-084C6E537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4174" y="-13922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Rectangle 14">
            <a:extLst>
              <a:ext uri="{FF2B5EF4-FFF2-40B4-BE49-F238E27FC236}">
                <a16:creationId xmlns:a16="http://schemas.microsoft.com/office/drawing/2014/main" id="{95C755BB-E6DE-45A2-8DA8-E7FAFED72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4174" y="-93503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                                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107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94F3F0C-3478-42C9-8CF1-F71FAE0B689E}"/>
              </a:ext>
            </a:extLst>
          </p:cNvPr>
          <p:cNvSpPr txBox="1"/>
          <p:nvPr/>
        </p:nvSpPr>
        <p:spPr>
          <a:xfrm>
            <a:off x="0" y="0"/>
            <a:ext cx="12191999" cy="6840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 Box 23">
            <a:extLst>
              <a:ext uri="{FF2B5EF4-FFF2-40B4-BE49-F238E27FC236}">
                <a16:creationId xmlns:a16="http://schemas.microsoft.com/office/drawing/2014/main" id="{4C49C383-1842-4996-B05B-0EF640771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6686" y="1279042"/>
            <a:ext cx="555590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Strategies: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Medical Health Care Plan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Visual aid prompts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Sloping boards/ Large print books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Movement breaks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Enlarged text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Personalised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Lap top/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IPad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Personal sensory Box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Hearing equipment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Personal Emergency Evacuation Plan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Risk assessments for trips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Fiddle toy/wobble cushion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Weighted blanket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Additional time for processing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24">
            <a:extLst>
              <a:ext uri="{FF2B5EF4-FFF2-40B4-BE49-F238E27FC236}">
                <a16:creationId xmlns:a16="http://schemas.microsoft.com/office/drawing/2014/main" id="{65F7228F-53F2-49AD-B9A8-C8B15C1C6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8521" y="1279042"/>
            <a:ext cx="5088835" cy="270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Interventions/Agencies: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Physiotherapy care plans/strategies 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O.T. plans/strategies 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Intimate care plan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Coordination Group/exercises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Fine motor skill/handwriting sessions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*SMART moves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Specialist equipment </a:t>
            </a:r>
            <a:r>
              <a:rPr kumimoji="0" lang="en-GB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e.g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hoist 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Sensory Support Service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School Nursing Team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Continence Nursing Team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* OT Referral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2E3A2E-56DC-4CA7-887B-8E9B65C34437}"/>
              </a:ext>
            </a:extLst>
          </p:cNvPr>
          <p:cNvSpPr/>
          <p:nvPr/>
        </p:nvSpPr>
        <p:spPr>
          <a:xfrm>
            <a:off x="3642269" y="434873"/>
            <a:ext cx="51725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Physical/Medical/Hearing/Visual/Sensory</a:t>
            </a:r>
            <a:endParaRPr lang="en-GB" altLang="en-US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84005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48C2EB0-1584-41F8-B417-6049F767B91C}"/>
              </a:ext>
            </a:extLst>
          </p:cNvPr>
          <p:cNvSpPr/>
          <p:nvPr/>
        </p:nvSpPr>
        <p:spPr>
          <a:xfrm>
            <a:off x="171450" y="192576"/>
            <a:ext cx="11849100" cy="11460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573964-2BBC-4F51-82EF-CC2F85B7290B}"/>
              </a:ext>
            </a:extLst>
          </p:cNvPr>
          <p:cNvSpPr txBox="1"/>
          <p:nvPr/>
        </p:nvSpPr>
        <p:spPr>
          <a:xfrm>
            <a:off x="257175" y="276952"/>
            <a:ext cx="11677650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4800" dirty="0">
                <a:solidFill>
                  <a:schemeClr val="bg1"/>
                </a:solidFill>
              </a:rPr>
              <a:t>at Portishead Primary School</a:t>
            </a: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861CA828-E0D6-4C43-9B6D-096DEF10AA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687"/>
          <a:stretch/>
        </p:blipFill>
        <p:spPr bwMode="auto">
          <a:xfrm>
            <a:off x="0" y="225550"/>
            <a:ext cx="4762500" cy="108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FB9C4D64-5A69-403D-8985-112A06816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1" y="1469278"/>
            <a:ext cx="5179219" cy="504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2B7B31-A034-432F-AE24-D269BCF83199}"/>
              </a:ext>
            </a:extLst>
          </p:cNvPr>
          <p:cNvSpPr txBox="1"/>
          <p:nvPr/>
        </p:nvSpPr>
        <p:spPr>
          <a:xfrm>
            <a:off x="257175" y="1538568"/>
            <a:ext cx="456723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Language for Behaviour</a:t>
            </a:r>
          </a:p>
          <a:p>
            <a:r>
              <a:rPr lang="en-GB" sz="2800" dirty="0">
                <a:solidFill>
                  <a:srgbClr val="002060"/>
                </a:solidFill>
              </a:rPr>
              <a:t>and Emotion</a:t>
            </a:r>
          </a:p>
          <a:p>
            <a:endParaRPr lang="en-GB" sz="2800" dirty="0">
              <a:solidFill>
                <a:srgbClr val="00B0F0"/>
              </a:solidFill>
            </a:endParaRPr>
          </a:p>
          <a:p>
            <a:r>
              <a:rPr lang="en-GB" sz="2800" dirty="0">
                <a:solidFill>
                  <a:srgbClr val="E709C7"/>
                </a:solidFill>
              </a:rPr>
              <a:t>Language for Thinking </a:t>
            </a:r>
          </a:p>
          <a:p>
            <a:endParaRPr lang="en-GB" sz="2800" dirty="0">
              <a:solidFill>
                <a:srgbClr val="00B0F0"/>
              </a:solidFill>
            </a:endParaRPr>
          </a:p>
          <a:p>
            <a:r>
              <a:rPr lang="en-GB" sz="2800" dirty="0">
                <a:solidFill>
                  <a:srgbClr val="00CC00"/>
                </a:solidFill>
              </a:rPr>
              <a:t>Lego Therapy</a:t>
            </a:r>
          </a:p>
          <a:p>
            <a:endParaRPr lang="en-GB" sz="2800" dirty="0">
              <a:solidFill>
                <a:srgbClr val="00B0F0"/>
              </a:solidFill>
            </a:endParaRPr>
          </a:p>
          <a:p>
            <a:r>
              <a:rPr lang="en-GB" sz="2800" dirty="0">
                <a:solidFill>
                  <a:srgbClr val="00B0F0"/>
                </a:solidFill>
              </a:rPr>
              <a:t>Touch Typing</a:t>
            </a:r>
          </a:p>
          <a:p>
            <a:endParaRPr lang="en-GB" sz="2800" dirty="0">
              <a:solidFill>
                <a:srgbClr val="00B0F0"/>
              </a:solidFill>
            </a:endParaRPr>
          </a:p>
          <a:p>
            <a:r>
              <a:rPr lang="en-GB" sz="2800" dirty="0">
                <a:solidFill>
                  <a:srgbClr val="7030A0"/>
                </a:solidFill>
              </a:rPr>
              <a:t>Beat Dyslexia</a:t>
            </a:r>
          </a:p>
          <a:p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594839-1A53-4FAD-B9ED-02BC4E129CA6}"/>
              </a:ext>
            </a:extLst>
          </p:cNvPr>
          <p:cNvSpPr txBox="1"/>
          <p:nvPr/>
        </p:nvSpPr>
        <p:spPr>
          <a:xfrm>
            <a:off x="8629650" y="1502252"/>
            <a:ext cx="3305175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002060"/>
                </a:solidFill>
              </a:rPr>
              <a:t>Dynamo Maths</a:t>
            </a:r>
          </a:p>
          <a:p>
            <a:pPr algn="r"/>
            <a:endParaRPr lang="en-GB" sz="2800" dirty="0">
              <a:solidFill>
                <a:srgbClr val="00B0F0"/>
              </a:solidFill>
            </a:endParaRPr>
          </a:p>
          <a:p>
            <a:pPr algn="r"/>
            <a:r>
              <a:rPr lang="en-GB" sz="2800" dirty="0">
                <a:solidFill>
                  <a:srgbClr val="00B0F0"/>
                </a:solidFill>
              </a:rPr>
              <a:t>Pre Teaching</a:t>
            </a:r>
          </a:p>
          <a:p>
            <a:pPr algn="r"/>
            <a:endParaRPr lang="en-GB" sz="2800" dirty="0">
              <a:solidFill>
                <a:srgbClr val="00B0F0"/>
              </a:solidFill>
            </a:endParaRPr>
          </a:p>
          <a:p>
            <a:pPr algn="r"/>
            <a:r>
              <a:rPr lang="en-GB" sz="2800" dirty="0">
                <a:solidFill>
                  <a:srgbClr val="E709C7"/>
                </a:solidFill>
              </a:rPr>
              <a:t>Post Teaching</a:t>
            </a:r>
          </a:p>
          <a:p>
            <a:pPr algn="r"/>
            <a:endParaRPr lang="en-GB" sz="2800" dirty="0">
              <a:solidFill>
                <a:srgbClr val="00B0F0"/>
              </a:solidFill>
            </a:endParaRPr>
          </a:p>
          <a:p>
            <a:pPr algn="r"/>
            <a:r>
              <a:rPr lang="en-GB" sz="2800" dirty="0">
                <a:solidFill>
                  <a:srgbClr val="00B0F0"/>
                </a:solidFill>
              </a:rPr>
              <a:t>Memory Fix</a:t>
            </a:r>
          </a:p>
          <a:p>
            <a:pPr algn="r"/>
            <a:endParaRPr lang="en-GB" sz="2800" dirty="0">
              <a:solidFill>
                <a:srgbClr val="00B0F0"/>
              </a:solidFill>
            </a:endParaRPr>
          </a:p>
          <a:p>
            <a:pPr algn="r"/>
            <a:r>
              <a:rPr lang="en-GB" sz="2800" dirty="0">
                <a:solidFill>
                  <a:srgbClr val="7030A0"/>
                </a:solidFill>
              </a:rPr>
              <a:t>Smart Moves</a:t>
            </a:r>
          </a:p>
          <a:p>
            <a:pPr algn="r"/>
            <a:endParaRPr lang="en-GB" sz="2800" dirty="0">
              <a:solidFill>
                <a:srgbClr val="00B0F0"/>
              </a:solidFill>
            </a:endParaRPr>
          </a:p>
          <a:p>
            <a:pPr algn="r"/>
            <a:r>
              <a:rPr lang="en-GB" sz="2800" dirty="0">
                <a:solidFill>
                  <a:srgbClr val="00CC00"/>
                </a:solidFill>
              </a:rPr>
              <a:t>Catch up Literacy</a:t>
            </a: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CD11B3-7ED6-4967-B9C1-33F0A4CC903E}"/>
              </a:ext>
            </a:extLst>
          </p:cNvPr>
          <p:cNvSpPr/>
          <p:nvPr/>
        </p:nvSpPr>
        <p:spPr>
          <a:xfrm>
            <a:off x="4290713" y="5726122"/>
            <a:ext cx="37224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5400" dirty="0">
                <a:solidFill>
                  <a:srgbClr val="FF2F92"/>
                </a:solidFill>
              </a:rPr>
              <a:t>2/3  4/5  6/1</a:t>
            </a:r>
          </a:p>
        </p:txBody>
      </p:sp>
    </p:spTree>
    <p:extLst>
      <p:ext uri="{BB962C8B-B14F-4D97-AF65-F5344CB8AC3E}">
        <p14:creationId xmlns:p14="http://schemas.microsoft.com/office/powerpoint/2010/main" val="1305379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EFDA1FD-C36C-4D11-A33D-02C1913B8B01}"/>
              </a:ext>
            </a:extLst>
          </p:cNvPr>
          <p:cNvSpPr/>
          <p:nvPr/>
        </p:nvSpPr>
        <p:spPr>
          <a:xfrm>
            <a:off x="171450" y="192576"/>
            <a:ext cx="11849100" cy="14076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600" dirty="0">
                <a:solidFill>
                  <a:schemeClr val="bg1"/>
                </a:solidFill>
              </a:rPr>
              <a:t>at Portishead Primary School</a:t>
            </a:r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372A2DDA-13B7-49F5-8F5A-04302361C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33337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6AFD2333-67B4-4C64-B368-9BB7CE4DA5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5566094"/>
              </p:ext>
            </p:extLst>
          </p:nvPr>
        </p:nvGraphicFramePr>
        <p:xfrm>
          <a:off x="3333750" y="1811826"/>
          <a:ext cx="8686800" cy="48535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18910D7C-9EE2-4E2E-ABD9-5EEFCC302F0F}"/>
              </a:ext>
            </a:extLst>
          </p:cNvPr>
          <p:cNvSpPr/>
          <p:nvPr/>
        </p:nvSpPr>
        <p:spPr>
          <a:xfrm>
            <a:off x="3467100" y="3550657"/>
            <a:ext cx="2628900" cy="137593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School Speech and Language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EBD7651-5B45-4BE3-BCF2-BAA79CE78EE1}"/>
              </a:ext>
            </a:extLst>
          </p:cNvPr>
          <p:cNvSpPr/>
          <p:nvPr/>
        </p:nvSpPr>
        <p:spPr>
          <a:xfrm>
            <a:off x="3467100" y="5111811"/>
            <a:ext cx="2628900" cy="1562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School Educational Psychologist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E57D6F-1F52-4AC0-8B30-A5DE6EA705DA}"/>
              </a:ext>
            </a:extLst>
          </p:cNvPr>
          <p:cNvSpPr/>
          <p:nvPr/>
        </p:nvSpPr>
        <p:spPr>
          <a:xfrm>
            <a:off x="6362700" y="1811826"/>
            <a:ext cx="2628900" cy="16171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Help/Parent Support Group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032B6E-C58B-4AF7-B721-FD5F6B893E4A}"/>
              </a:ext>
            </a:extLst>
          </p:cNvPr>
          <p:cNvSpPr/>
          <p:nvPr/>
        </p:nvSpPr>
        <p:spPr>
          <a:xfrm>
            <a:off x="6362700" y="3550656"/>
            <a:ext cx="2628900" cy="137593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North Somerset  SEND Team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285CFCB-E87E-4ADE-B962-B631226F1AF5}"/>
              </a:ext>
            </a:extLst>
          </p:cNvPr>
          <p:cNvSpPr/>
          <p:nvPr/>
        </p:nvSpPr>
        <p:spPr>
          <a:xfrm>
            <a:off x="6362700" y="5103324"/>
            <a:ext cx="2628900" cy="1562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EHCP Referral for Assessment</a:t>
            </a:r>
          </a:p>
        </p:txBody>
      </p:sp>
      <p:pic>
        <p:nvPicPr>
          <p:cNvPr id="4100" name="Picture 4" descr="See the source image">
            <a:extLst>
              <a:ext uri="{FF2B5EF4-FFF2-40B4-BE49-F238E27FC236}">
                <a16:creationId xmlns:a16="http://schemas.microsoft.com/office/drawing/2014/main" id="{2AE7B92E-BF9F-47FF-9B99-A3E10D6C39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10833"/>
          <a:stretch/>
        </p:blipFill>
        <p:spPr bwMode="auto">
          <a:xfrm>
            <a:off x="306404" y="2894043"/>
            <a:ext cx="3160696" cy="329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622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e the source image">
            <a:extLst>
              <a:ext uri="{FF2B5EF4-FFF2-40B4-BE49-F238E27FC236}">
                <a16:creationId xmlns:a16="http://schemas.microsoft.com/office/drawing/2014/main" id="{6E9528AD-092F-4855-8AE2-DD669CF6F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0080" y="4400550"/>
            <a:ext cx="393192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31755C5-5840-4DE4-B4E1-1DCB2D0A5D3E}"/>
              </a:ext>
            </a:extLst>
          </p:cNvPr>
          <p:cNvSpPr/>
          <p:nvPr/>
        </p:nvSpPr>
        <p:spPr>
          <a:xfrm>
            <a:off x="171450" y="192576"/>
            <a:ext cx="11849100" cy="11460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Supporting your children at home…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C552C38-4838-4B0D-93F0-BCE5D76CCAEF}"/>
              </a:ext>
            </a:extLst>
          </p:cNvPr>
          <p:cNvSpPr/>
          <p:nvPr/>
        </p:nvSpPr>
        <p:spPr>
          <a:xfrm>
            <a:off x="196850" y="1524000"/>
            <a:ext cx="3822700" cy="1771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Things might look different – and that’s OK!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C219FC-0024-46D9-9368-127A3E056E3E}"/>
              </a:ext>
            </a:extLst>
          </p:cNvPr>
          <p:cNvSpPr/>
          <p:nvPr/>
        </p:nvSpPr>
        <p:spPr>
          <a:xfrm>
            <a:off x="4184650" y="1524000"/>
            <a:ext cx="3822700" cy="1771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Use alternative methods of recording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7308C1-9D28-42FE-9176-D8EFCA36F302}"/>
              </a:ext>
            </a:extLst>
          </p:cNvPr>
          <p:cNvSpPr/>
          <p:nvPr/>
        </p:nvSpPr>
        <p:spPr>
          <a:xfrm>
            <a:off x="8197850" y="1524000"/>
            <a:ext cx="3822700" cy="1771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Routines and Rewards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733145-A48A-4A40-A03A-46C385523CC0}"/>
              </a:ext>
            </a:extLst>
          </p:cNvPr>
          <p:cNvSpPr/>
          <p:nvPr/>
        </p:nvSpPr>
        <p:spPr>
          <a:xfrm>
            <a:off x="171450" y="3481024"/>
            <a:ext cx="3822700" cy="1771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Draw attention to behaviours that you want to see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8279BCD-1C3F-45F1-B07E-EC0C66FAF10D}"/>
              </a:ext>
            </a:extLst>
          </p:cNvPr>
          <p:cNvSpPr/>
          <p:nvPr/>
        </p:nvSpPr>
        <p:spPr>
          <a:xfrm>
            <a:off x="4184650" y="3481024"/>
            <a:ext cx="3822700" cy="1771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Separate Behaviour from Children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A5ECBD-AB05-4600-BA79-ED8036F27AC5}"/>
              </a:ext>
            </a:extLst>
          </p:cNvPr>
          <p:cNvSpPr/>
          <p:nvPr/>
        </p:nvSpPr>
        <p:spPr>
          <a:xfrm>
            <a:off x="171450" y="5438048"/>
            <a:ext cx="3822700" cy="12742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Reach out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AB45938-A1B6-4E27-9A1E-08B560D3CA2C}"/>
              </a:ext>
            </a:extLst>
          </p:cNvPr>
          <p:cNvSpPr/>
          <p:nvPr/>
        </p:nvSpPr>
        <p:spPr>
          <a:xfrm>
            <a:off x="8197850" y="3481024"/>
            <a:ext cx="3822700" cy="11671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Sanctuary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19B7AE-9B12-47FB-AD9D-E1DBE1F4C47F}"/>
              </a:ext>
            </a:extLst>
          </p:cNvPr>
          <p:cNvSpPr/>
          <p:nvPr/>
        </p:nvSpPr>
        <p:spPr>
          <a:xfrm>
            <a:off x="4215765" y="5438048"/>
            <a:ext cx="3822700" cy="12742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Read </a:t>
            </a:r>
            <a:r>
              <a:rPr lang="en-GB" sz="3200" dirty="0" err="1"/>
              <a:t>Read</a:t>
            </a:r>
            <a:r>
              <a:rPr lang="en-GB" sz="3200" dirty="0"/>
              <a:t> </a:t>
            </a:r>
            <a:r>
              <a:rPr lang="en-GB" sz="3200" dirty="0" err="1"/>
              <a:t>Read</a:t>
            </a:r>
            <a:r>
              <a:rPr lang="en-GB" sz="32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93562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4AA8421A-D9D1-4731-9E7A-26D84429C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25" y="842963"/>
            <a:ext cx="6534150" cy="517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443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6910</TotalTime>
  <Words>805</Words>
  <Application>Microsoft Office PowerPoint</Application>
  <PresentationFormat>Widescreen</PresentationFormat>
  <Paragraphs>187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Louisa Merriam</dc:creator>
  <cp:lastModifiedBy>Louisa Merriam</cp:lastModifiedBy>
  <cp:revision>23</cp:revision>
  <dcterms:created xsi:type="dcterms:W3CDTF">2022-11-03T13:36:18Z</dcterms:created>
  <dcterms:modified xsi:type="dcterms:W3CDTF">2022-11-08T08:46:24Z</dcterms:modified>
</cp:coreProperties>
</file>